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402" r:id="rId2"/>
    <p:sldId id="425" r:id="rId3"/>
    <p:sldId id="362" r:id="rId4"/>
    <p:sldId id="360" r:id="rId5"/>
    <p:sldId id="361" r:id="rId6"/>
    <p:sldId id="363" r:id="rId7"/>
    <p:sldId id="364" r:id="rId8"/>
    <p:sldId id="365" r:id="rId9"/>
    <p:sldId id="367" r:id="rId10"/>
    <p:sldId id="379" r:id="rId11"/>
    <p:sldId id="371" r:id="rId12"/>
    <p:sldId id="377" r:id="rId13"/>
    <p:sldId id="378" r:id="rId14"/>
    <p:sldId id="381" r:id="rId15"/>
    <p:sldId id="384" r:id="rId16"/>
    <p:sldId id="400" r:id="rId17"/>
    <p:sldId id="380" r:id="rId18"/>
    <p:sldId id="385" r:id="rId19"/>
    <p:sldId id="406" r:id="rId20"/>
    <p:sldId id="348" r:id="rId21"/>
    <p:sldId id="414" r:id="rId22"/>
    <p:sldId id="415" r:id="rId23"/>
    <p:sldId id="259" r:id="rId24"/>
    <p:sldId id="387" r:id="rId25"/>
    <p:sldId id="388" r:id="rId26"/>
    <p:sldId id="389" r:id="rId27"/>
    <p:sldId id="390" r:id="rId28"/>
    <p:sldId id="391" r:id="rId29"/>
    <p:sldId id="392" r:id="rId30"/>
    <p:sldId id="393" r:id="rId31"/>
    <p:sldId id="397" r:id="rId32"/>
    <p:sldId id="398" r:id="rId33"/>
    <p:sldId id="396" r:id="rId34"/>
    <p:sldId id="407" r:id="rId35"/>
    <p:sldId id="411" r:id="rId36"/>
    <p:sldId id="426" r:id="rId37"/>
  </p:sldIdLst>
  <p:sldSz cx="9144000" cy="6858000" type="screen4x3"/>
  <p:notesSz cx="6797675" cy="9926638"/>
  <p:defaultTextStyle>
    <a:defPPr>
      <a:defRPr lang="pt-PT"/>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842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2" autoAdjust="0"/>
    <p:restoredTop sz="94660"/>
  </p:normalViewPr>
  <p:slideViewPr>
    <p:cSldViewPr>
      <p:cViewPr varScale="1">
        <p:scale>
          <a:sx n="67" d="100"/>
          <a:sy n="67" d="100"/>
        </p:scale>
        <p:origin x="124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784"/>
    </p:cViewPr>
  </p:sorterViewPr>
  <p:notesViewPr>
    <p:cSldViewPr>
      <p:cViewPr varScale="1">
        <p:scale>
          <a:sx n="56" d="100"/>
          <a:sy n="56" d="100"/>
        </p:scale>
        <p:origin x="-181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4813" cy="496888"/>
          </a:xfrm>
          <a:prstGeom prst="rect">
            <a:avLst/>
          </a:prstGeom>
        </p:spPr>
        <p:txBody>
          <a:bodyPr vert="horz" lIns="95563" tIns="47781" rIns="95563" bIns="47781" rtlCol="0"/>
          <a:lstStyle>
            <a:lvl1pPr algn="l" fontAlgn="auto">
              <a:spcBef>
                <a:spcPts val="0"/>
              </a:spcBef>
              <a:spcAft>
                <a:spcPts val="0"/>
              </a:spcAft>
              <a:defRPr sz="1300" b="0">
                <a:latin typeface="+mn-lt"/>
              </a:defRPr>
            </a:lvl1pPr>
          </a:lstStyle>
          <a:p>
            <a:pPr>
              <a:defRPr/>
            </a:pPr>
            <a:endParaRPr lang="pt-PT"/>
          </a:p>
        </p:txBody>
      </p:sp>
      <p:sp>
        <p:nvSpPr>
          <p:cNvPr id="3" name="Marcador de Posição da Data 2"/>
          <p:cNvSpPr>
            <a:spLocks noGrp="1"/>
          </p:cNvSpPr>
          <p:nvPr>
            <p:ph type="dt" sz="quarter" idx="1"/>
          </p:nvPr>
        </p:nvSpPr>
        <p:spPr>
          <a:xfrm>
            <a:off x="3851275" y="0"/>
            <a:ext cx="2944813" cy="496888"/>
          </a:xfrm>
          <a:prstGeom prst="rect">
            <a:avLst/>
          </a:prstGeom>
        </p:spPr>
        <p:txBody>
          <a:bodyPr vert="horz" lIns="95563" tIns="47781" rIns="95563" bIns="47781" rtlCol="0"/>
          <a:lstStyle>
            <a:lvl1pPr algn="r" fontAlgn="auto">
              <a:spcBef>
                <a:spcPts val="0"/>
              </a:spcBef>
              <a:spcAft>
                <a:spcPts val="0"/>
              </a:spcAft>
              <a:defRPr sz="1300" b="0">
                <a:latin typeface="+mn-lt"/>
              </a:defRPr>
            </a:lvl1pPr>
          </a:lstStyle>
          <a:p>
            <a:pPr>
              <a:defRPr/>
            </a:pPr>
            <a:fld id="{429873C6-CCFD-4E4D-B9D2-47D5DCF62061}" type="datetimeFigureOut">
              <a:rPr lang="pt-PT"/>
              <a:pPr>
                <a:defRPr/>
              </a:pPr>
              <a:t>23/02/2021</a:t>
            </a:fld>
            <a:endParaRPr lang="pt-PT"/>
          </a:p>
        </p:txBody>
      </p:sp>
      <p:sp>
        <p:nvSpPr>
          <p:cNvPr id="4" name="Marcador de Posição do Rodapé 3"/>
          <p:cNvSpPr>
            <a:spLocks noGrp="1"/>
          </p:cNvSpPr>
          <p:nvPr>
            <p:ph type="ftr" sz="quarter" idx="2"/>
          </p:nvPr>
        </p:nvSpPr>
        <p:spPr>
          <a:xfrm>
            <a:off x="0" y="9428163"/>
            <a:ext cx="2944813" cy="496887"/>
          </a:xfrm>
          <a:prstGeom prst="rect">
            <a:avLst/>
          </a:prstGeom>
        </p:spPr>
        <p:txBody>
          <a:bodyPr vert="horz" lIns="95563" tIns="47781" rIns="95563" bIns="47781" rtlCol="0" anchor="b"/>
          <a:lstStyle>
            <a:lvl1pPr algn="l" fontAlgn="auto">
              <a:spcBef>
                <a:spcPts val="0"/>
              </a:spcBef>
              <a:spcAft>
                <a:spcPts val="0"/>
              </a:spcAft>
              <a:defRPr sz="1300" b="0">
                <a:latin typeface="+mn-lt"/>
              </a:defRPr>
            </a:lvl1pPr>
          </a:lstStyle>
          <a:p>
            <a:pPr>
              <a:defRPr/>
            </a:pPr>
            <a:endParaRPr lang="pt-PT"/>
          </a:p>
        </p:txBody>
      </p:sp>
      <p:sp>
        <p:nvSpPr>
          <p:cNvPr id="5" name="Marcador de Posição do Número do Diapositivo 4"/>
          <p:cNvSpPr>
            <a:spLocks noGrp="1"/>
          </p:cNvSpPr>
          <p:nvPr>
            <p:ph type="sldNum" sz="quarter" idx="3"/>
          </p:nvPr>
        </p:nvSpPr>
        <p:spPr>
          <a:xfrm>
            <a:off x="3851275" y="9428163"/>
            <a:ext cx="2944813" cy="496887"/>
          </a:xfrm>
          <a:prstGeom prst="rect">
            <a:avLst/>
          </a:prstGeom>
        </p:spPr>
        <p:txBody>
          <a:bodyPr vert="horz" lIns="95563" tIns="47781" rIns="95563" bIns="47781" rtlCol="0" anchor="b"/>
          <a:lstStyle>
            <a:lvl1pPr algn="r" fontAlgn="auto">
              <a:spcBef>
                <a:spcPts val="0"/>
              </a:spcBef>
              <a:spcAft>
                <a:spcPts val="0"/>
              </a:spcAft>
              <a:defRPr sz="1300" b="0">
                <a:latin typeface="+mn-lt"/>
              </a:defRPr>
            </a:lvl1pPr>
          </a:lstStyle>
          <a:p>
            <a:pPr>
              <a:defRPr/>
            </a:pPr>
            <a:fld id="{9109B59D-8C4B-4A6D-AFFB-83C5D20A68D7}" type="slidenum">
              <a:rPr lang="pt-PT"/>
              <a:pPr>
                <a:defRPr/>
              </a:pPr>
              <a:t>‹nº›</a:t>
            </a:fld>
            <a:endParaRPr lang="pt-PT"/>
          </a:p>
        </p:txBody>
      </p:sp>
    </p:spTree>
    <p:extLst>
      <p:ext uri="{BB962C8B-B14F-4D97-AF65-F5344CB8AC3E}">
        <p14:creationId xmlns:p14="http://schemas.microsoft.com/office/powerpoint/2010/main" val="406950116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4813" cy="496888"/>
          </a:xfrm>
          <a:prstGeom prst="rect">
            <a:avLst/>
          </a:prstGeom>
        </p:spPr>
        <p:txBody>
          <a:bodyPr vert="horz" lIns="95563" tIns="47781" rIns="95563" bIns="47781" rtlCol="0"/>
          <a:lstStyle>
            <a:lvl1pPr algn="l" fontAlgn="auto">
              <a:spcBef>
                <a:spcPts val="0"/>
              </a:spcBef>
              <a:spcAft>
                <a:spcPts val="0"/>
              </a:spcAft>
              <a:defRPr sz="1300" b="0">
                <a:latin typeface="+mn-lt"/>
              </a:defRPr>
            </a:lvl1pPr>
          </a:lstStyle>
          <a:p>
            <a:pPr>
              <a:defRPr/>
            </a:pPr>
            <a:endParaRPr lang="pt-PT"/>
          </a:p>
        </p:txBody>
      </p:sp>
      <p:sp>
        <p:nvSpPr>
          <p:cNvPr id="3" name="Marcador de Posição da Data 2"/>
          <p:cNvSpPr>
            <a:spLocks noGrp="1"/>
          </p:cNvSpPr>
          <p:nvPr>
            <p:ph type="dt" idx="1"/>
          </p:nvPr>
        </p:nvSpPr>
        <p:spPr>
          <a:xfrm>
            <a:off x="3851275" y="0"/>
            <a:ext cx="2944813" cy="496888"/>
          </a:xfrm>
          <a:prstGeom prst="rect">
            <a:avLst/>
          </a:prstGeom>
        </p:spPr>
        <p:txBody>
          <a:bodyPr vert="horz" lIns="95563" tIns="47781" rIns="95563" bIns="47781" rtlCol="0"/>
          <a:lstStyle>
            <a:lvl1pPr algn="r" fontAlgn="auto">
              <a:spcBef>
                <a:spcPts val="0"/>
              </a:spcBef>
              <a:spcAft>
                <a:spcPts val="0"/>
              </a:spcAft>
              <a:defRPr sz="1300" b="0">
                <a:latin typeface="+mn-lt"/>
              </a:defRPr>
            </a:lvl1pPr>
          </a:lstStyle>
          <a:p>
            <a:pPr>
              <a:defRPr/>
            </a:pPr>
            <a:fld id="{E3CD6882-9199-41A2-97EE-9F25E993A024}" type="datetimeFigureOut">
              <a:rPr lang="pt-PT"/>
              <a:pPr>
                <a:defRPr/>
              </a:pPr>
              <a:t>23/02/2021</a:t>
            </a:fld>
            <a:endParaRPr lang="pt-PT"/>
          </a:p>
        </p:txBody>
      </p:sp>
      <p:sp>
        <p:nvSpPr>
          <p:cNvPr id="4" name="Marcador de Posição da Imagem do Diapositivo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5563" tIns="47781" rIns="95563" bIns="47781" rtlCol="0" anchor="ctr"/>
          <a:lstStyle/>
          <a:p>
            <a:pPr lvl="0"/>
            <a:endParaRPr lang="pt-PT" noProof="0"/>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5563" tIns="47781" rIns="95563" bIns="47781" rtlCol="0">
            <a:normAutofit/>
          </a:bodyPr>
          <a:lstStyle/>
          <a:p>
            <a:pPr lvl="0"/>
            <a:r>
              <a:rPr lang="pt-PT" noProof="0"/>
              <a:t>Clique para editar os estilos</a:t>
            </a:r>
          </a:p>
          <a:p>
            <a:pPr lvl="1"/>
            <a:r>
              <a:rPr lang="pt-PT" noProof="0"/>
              <a:t>Segundo nível</a:t>
            </a:r>
          </a:p>
          <a:p>
            <a:pPr lvl="2"/>
            <a:r>
              <a:rPr lang="pt-PT" noProof="0"/>
              <a:t>Terceiro nível</a:t>
            </a:r>
          </a:p>
          <a:p>
            <a:pPr lvl="3"/>
            <a:r>
              <a:rPr lang="pt-PT" noProof="0"/>
              <a:t>Quarto nível</a:t>
            </a:r>
          </a:p>
          <a:p>
            <a:pPr lvl="4"/>
            <a:r>
              <a:rPr lang="pt-PT" noProof="0"/>
              <a:t>Quinto nível</a:t>
            </a:r>
          </a:p>
        </p:txBody>
      </p:sp>
      <p:sp>
        <p:nvSpPr>
          <p:cNvPr id="6" name="Marcador de Posição do Rodapé 5"/>
          <p:cNvSpPr>
            <a:spLocks noGrp="1"/>
          </p:cNvSpPr>
          <p:nvPr>
            <p:ph type="ftr" sz="quarter" idx="4"/>
          </p:nvPr>
        </p:nvSpPr>
        <p:spPr>
          <a:xfrm>
            <a:off x="0" y="9428163"/>
            <a:ext cx="2944813" cy="496887"/>
          </a:xfrm>
          <a:prstGeom prst="rect">
            <a:avLst/>
          </a:prstGeom>
        </p:spPr>
        <p:txBody>
          <a:bodyPr vert="horz" lIns="95563" tIns="47781" rIns="95563" bIns="47781" rtlCol="0" anchor="b"/>
          <a:lstStyle>
            <a:lvl1pPr algn="l" fontAlgn="auto">
              <a:spcBef>
                <a:spcPts val="0"/>
              </a:spcBef>
              <a:spcAft>
                <a:spcPts val="0"/>
              </a:spcAft>
              <a:defRPr sz="1300" b="0">
                <a:latin typeface="+mn-lt"/>
              </a:defRPr>
            </a:lvl1pPr>
          </a:lstStyle>
          <a:p>
            <a:pPr>
              <a:defRPr/>
            </a:pPr>
            <a:endParaRPr lang="pt-PT"/>
          </a:p>
        </p:txBody>
      </p:sp>
      <p:sp>
        <p:nvSpPr>
          <p:cNvPr id="7" name="Marcador de Posição do Número do Diapositivo 6"/>
          <p:cNvSpPr>
            <a:spLocks noGrp="1"/>
          </p:cNvSpPr>
          <p:nvPr>
            <p:ph type="sldNum" sz="quarter" idx="5"/>
          </p:nvPr>
        </p:nvSpPr>
        <p:spPr>
          <a:xfrm>
            <a:off x="3851275" y="9428163"/>
            <a:ext cx="2944813" cy="496887"/>
          </a:xfrm>
          <a:prstGeom prst="rect">
            <a:avLst/>
          </a:prstGeom>
        </p:spPr>
        <p:txBody>
          <a:bodyPr vert="horz" lIns="95563" tIns="47781" rIns="95563" bIns="47781" rtlCol="0" anchor="b"/>
          <a:lstStyle>
            <a:lvl1pPr algn="r" fontAlgn="auto">
              <a:spcBef>
                <a:spcPts val="0"/>
              </a:spcBef>
              <a:spcAft>
                <a:spcPts val="0"/>
              </a:spcAft>
              <a:defRPr sz="1300" b="0">
                <a:latin typeface="+mn-lt"/>
              </a:defRPr>
            </a:lvl1pPr>
          </a:lstStyle>
          <a:p>
            <a:pPr>
              <a:defRPr/>
            </a:pPr>
            <a:fld id="{54116768-CFC5-4D38-80FD-C0143274985E}" type="slidenum">
              <a:rPr lang="pt-PT"/>
              <a:pPr>
                <a:defRPr/>
              </a:pPr>
              <a:t>‹nº›</a:t>
            </a:fld>
            <a:endParaRPr lang="pt-PT"/>
          </a:p>
        </p:txBody>
      </p:sp>
    </p:spTree>
    <p:extLst>
      <p:ext uri="{BB962C8B-B14F-4D97-AF65-F5344CB8AC3E}">
        <p14:creationId xmlns:p14="http://schemas.microsoft.com/office/powerpoint/2010/main" val="369050676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6E1677-A7A6-4E51-BF30-913DE88A60CA}" type="slidenum">
              <a:rPr lang="en-US" smtClean="0">
                <a:latin typeface="Arial" charset="0"/>
              </a:rPr>
              <a:pPr fontAlgn="base">
                <a:spcBef>
                  <a:spcPct val="0"/>
                </a:spcBef>
                <a:spcAft>
                  <a:spcPct val="0"/>
                </a:spcAft>
              </a:pPr>
              <a:t>1</a:t>
            </a:fld>
            <a:endParaRPr lang="en-US">
              <a:latin typeface="Arial"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xfrm>
            <a:off x="906463" y="4714875"/>
            <a:ext cx="4984750" cy="4467225"/>
          </a:xfrm>
          <a:noFill/>
        </p:spPr>
        <p:txBody>
          <a:bodyPr wrap="square" numCol="1" anchor="t" anchorCtr="0" compatLnSpc="1">
            <a:prstTxWarp prst="textNoShape">
              <a:avLst/>
            </a:prstTxWarp>
          </a:bodyPr>
          <a:lstStyle/>
          <a:p>
            <a:pPr eaLnBrk="1" hangingPunct="1"/>
            <a:endParaRPr lang="fr-FR">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129DF3-B473-4D4B-AA4B-60D0607E823E}" type="slidenum">
              <a:rPr lang="pt-PT" smtClean="0"/>
              <a:pPr fontAlgn="base">
                <a:spcBef>
                  <a:spcPct val="0"/>
                </a:spcBef>
                <a:spcAft>
                  <a:spcPct val="0"/>
                </a:spcAft>
                <a:defRPr/>
              </a:pPr>
              <a:t>10</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EF91C6-0DD5-4253-872E-0927C3BC2E46}" type="slidenum">
              <a:rPr lang="pt-PT" smtClean="0"/>
              <a:pPr fontAlgn="base">
                <a:spcBef>
                  <a:spcPct val="0"/>
                </a:spcBef>
                <a:spcAft>
                  <a:spcPct val="0"/>
                </a:spcAft>
                <a:defRPr/>
              </a:pPr>
              <a:t>11</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B0B645-48C6-45D7-9444-1A0447B319DA}" type="slidenum">
              <a:rPr lang="pt-PT" smtClean="0"/>
              <a:pPr fontAlgn="base">
                <a:spcBef>
                  <a:spcPct val="0"/>
                </a:spcBef>
                <a:spcAft>
                  <a:spcPct val="0"/>
                </a:spcAft>
                <a:defRPr/>
              </a:pPr>
              <a:t>12</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EC16AD-BEB0-46DC-8E3D-6B58D04B6CE9}" type="slidenum">
              <a:rPr lang="pt-PT" smtClean="0"/>
              <a:pPr fontAlgn="base">
                <a:spcBef>
                  <a:spcPct val="0"/>
                </a:spcBef>
                <a:spcAft>
                  <a:spcPct val="0"/>
                </a:spcAft>
                <a:defRPr/>
              </a:pPr>
              <a:t>13</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20EE23-38A6-45B8-B321-36CFB455F9C9}" type="slidenum">
              <a:rPr lang="pt-PT" smtClean="0"/>
              <a:pPr fontAlgn="base">
                <a:spcBef>
                  <a:spcPct val="0"/>
                </a:spcBef>
                <a:spcAft>
                  <a:spcPct val="0"/>
                </a:spcAft>
                <a:defRPr/>
              </a:pPr>
              <a:t>14</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1F61C4-1537-4233-B71E-6E169CD7ECFB}" type="slidenum">
              <a:rPr lang="pt-PT" smtClean="0"/>
              <a:pPr fontAlgn="base">
                <a:spcBef>
                  <a:spcPct val="0"/>
                </a:spcBef>
                <a:spcAft>
                  <a:spcPct val="0"/>
                </a:spcAft>
                <a:defRPr/>
              </a:pPr>
              <a:t>15</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F16BE-A1B1-4816-A051-5D8CFDA91D85}" type="slidenum">
              <a:rPr lang="pt-PT" smtClean="0"/>
              <a:pPr fontAlgn="base">
                <a:spcBef>
                  <a:spcPct val="0"/>
                </a:spcBef>
                <a:spcAft>
                  <a:spcPct val="0"/>
                </a:spcAft>
                <a:defRPr/>
              </a:pPr>
              <a:t>16</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5318D3-A212-4245-99A9-74D8E43D040C}" type="slidenum">
              <a:rPr lang="pt-PT" smtClean="0"/>
              <a:pPr fontAlgn="base">
                <a:spcBef>
                  <a:spcPct val="0"/>
                </a:spcBef>
                <a:spcAft>
                  <a:spcPct val="0"/>
                </a:spcAft>
                <a:defRPr/>
              </a:pPr>
              <a:t>17</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67D5B7-E5F0-48FA-A080-99AB76AD366C}" type="slidenum">
              <a:rPr lang="pt-PT" smtClean="0"/>
              <a:pPr fontAlgn="base">
                <a:spcBef>
                  <a:spcPct val="0"/>
                </a:spcBef>
                <a:spcAft>
                  <a:spcPct val="0"/>
                </a:spcAft>
                <a:defRPr/>
              </a:pPr>
              <a:t>18</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7D9A84-886C-4351-8A01-E721E4E4799A}" type="slidenum">
              <a:rPr lang="pt-PT" smtClean="0"/>
              <a:pPr fontAlgn="base">
                <a:spcBef>
                  <a:spcPct val="0"/>
                </a:spcBef>
                <a:spcAft>
                  <a:spcPct val="0"/>
                </a:spcAft>
                <a:defRPr/>
              </a:pPr>
              <a:t>19</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Marcador de Posição da Imagem do Diapositivo 1"/>
          <p:cNvSpPr>
            <a:spLocks noGrp="1" noRot="1" noChangeAspect="1"/>
          </p:cNvSpPr>
          <p:nvPr>
            <p:ph type="sldImg"/>
          </p:nvPr>
        </p:nvSpPr>
        <p:spPr>
          <a:ln/>
        </p:spPr>
      </p:sp>
      <p:sp>
        <p:nvSpPr>
          <p:cNvPr id="70658" name="Marcador de Posição de Notas 2"/>
          <p:cNvSpPr>
            <a:spLocks noGrp="1"/>
          </p:cNvSpPr>
          <p:nvPr>
            <p:ph type="body" idx="1"/>
          </p:nvPr>
        </p:nvSpPr>
        <p:spPr>
          <a:noFill/>
          <a:ln/>
        </p:spPr>
        <p:txBody>
          <a:bodyPr/>
          <a:lstStyle/>
          <a:p>
            <a:endParaRPr lang="pt-PT">
              <a:latin typeface="Arial" charset="0"/>
            </a:endParaRPr>
          </a:p>
        </p:txBody>
      </p:sp>
      <p:sp>
        <p:nvSpPr>
          <p:cNvPr id="70659" name="Marcador de Posição do Número do Diapositivo 3"/>
          <p:cNvSpPr>
            <a:spLocks noGrp="1"/>
          </p:cNvSpPr>
          <p:nvPr>
            <p:ph type="sldNum" sz="quarter" idx="5"/>
          </p:nvPr>
        </p:nvSpPr>
        <p:spPr>
          <a:noFill/>
        </p:spPr>
        <p:txBody>
          <a:bodyPr/>
          <a:lstStyle/>
          <a:p>
            <a:fld id="{939623B7-D59B-42BE-B804-5E45894D25A2}" type="slidenum">
              <a:rPr lang="en-US" smtClean="0">
                <a:latin typeface="Arial" charset="0"/>
              </a:rPr>
              <a:pPr/>
              <a:t>2</a:t>
            </a:fld>
            <a:endParaRPr lang="en-US">
              <a:latin typeface="Arial" charset="0"/>
            </a:endParaRPr>
          </a:p>
        </p:txBody>
      </p:sp>
    </p:spTree>
    <p:extLst>
      <p:ext uri="{BB962C8B-B14F-4D97-AF65-F5344CB8AC3E}">
        <p14:creationId xmlns:p14="http://schemas.microsoft.com/office/powerpoint/2010/main" val="3610561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Rot="1" noChangeAspect="1" noTextEdit="1"/>
          </p:cNvSpPr>
          <p:nvPr>
            <p:ph type="sldImg"/>
          </p:nvPr>
        </p:nvSpPr>
        <p:spPr bwMode="auto">
          <a:noFill/>
          <a:ln>
            <a:solidFill>
              <a:srgbClr val="000000"/>
            </a:solidFill>
            <a:miter lim="800000"/>
            <a:headEnd/>
            <a:tailEnd/>
          </a:ln>
        </p:spPr>
      </p:sp>
      <p:sp>
        <p:nvSpPr>
          <p:cNvPr id="1372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Rot="1" noChangeAspect="1" noTextEdit="1"/>
          </p:cNvSpPr>
          <p:nvPr>
            <p:ph type="sldImg"/>
          </p:nvPr>
        </p:nvSpPr>
        <p:spPr bwMode="auto">
          <a:noFill/>
          <a:ln>
            <a:solidFill>
              <a:srgbClr val="000000"/>
            </a:solidFill>
            <a:miter lim="800000"/>
            <a:headEnd/>
            <a:tailEnd/>
          </a:ln>
        </p:spPr>
      </p:sp>
      <p:sp>
        <p:nvSpPr>
          <p:cNvPr id="1392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Rot="1" noChangeAspect="1" noTextEdit="1"/>
          </p:cNvSpPr>
          <p:nvPr>
            <p:ph type="sldImg"/>
          </p:nvPr>
        </p:nvSpPr>
        <p:spPr bwMode="auto">
          <a:noFill/>
          <a:ln>
            <a:solidFill>
              <a:srgbClr val="000000"/>
            </a:solidFill>
            <a:miter lim="800000"/>
            <a:headEnd/>
            <a:tailEnd/>
          </a:ln>
        </p:spPr>
      </p:sp>
      <p:sp>
        <p:nvSpPr>
          <p:cNvPr id="1658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TextEdit="1"/>
          </p:cNvSpPr>
          <p:nvPr>
            <p:ph type="sldImg"/>
          </p:nvPr>
        </p:nvSpPr>
        <p:spPr bwMode="auto">
          <a:noFill/>
          <a:ln>
            <a:solidFill>
              <a:srgbClr val="000000"/>
            </a:solidFill>
            <a:miter lim="800000"/>
            <a:headEnd/>
            <a:tailEnd/>
          </a:ln>
        </p:spPr>
      </p:sp>
      <p:sp>
        <p:nvSpPr>
          <p:cNvPr id="1413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Rot="1" noChangeAspect="1" noTextEdit="1"/>
          </p:cNvSpPr>
          <p:nvPr>
            <p:ph type="sldImg"/>
          </p:nvPr>
        </p:nvSpPr>
        <p:spPr bwMode="auto">
          <a:noFill/>
          <a:ln>
            <a:solidFill>
              <a:srgbClr val="000000"/>
            </a:solidFill>
            <a:miter lim="800000"/>
            <a:headEnd/>
            <a:tailEnd/>
          </a:ln>
        </p:spPr>
      </p:sp>
      <p:sp>
        <p:nvSpPr>
          <p:cNvPr id="145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Rot="1" noChangeAspect="1" noTextEdit="1"/>
          </p:cNvSpPr>
          <p:nvPr>
            <p:ph type="sldImg"/>
          </p:nvPr>
        </p:nvSpPr>
        <p:spPr bwMode="auto">
          <a:noFill/>
          <a:ln>
            <a:solidFill>
              <a:srgbClr val="000000"/>
            </a:solidFill>
            <a:miter lim="800000"/>
            <a:headEnd/>
            <a:tailEnd/>
          </a:ln>
        </p:spPr>
      </p:sp>
      <p:sp>
        <p:nvSpPr>
          <p:cNvPr id="147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TextEdit="1"/>
          </p:cNvSpPr>
          <p:nvPr>
            <p:ph type="sldImg"/>
          </p:nvPr>
        </p:nvSpPr>
        <p:spPr bwMode="auto">
          <a:noFill/>
          <a:ln>
            <a:solidFill>
              <a:srgbClr val="000000"/>
            </a:solidFill>
            <a:miter lim="800000"/>
            <a:headEnd/>
            <a:tailEnd/>
          </a:ln>
        </p:spPr>
      </p:sp>
      <p:sp>
        <p:nvSpPr>
          <p:cNvPr id="149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noFill/>
          <a:ln>
            <a:solidFill>
              <a:srgbClr val="000000"/>
            </a:solidFill>
            <a:miter lim="800000"/>
            <a:headEnd/>
            <a:tailEnd/>
          </a:ln>
        </p:spPr>
      </p:sp>
      <p:sp>
        <p:nvSpPr>
          <p:cNvPr id="151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Rot="1" noChangeAspect="1" noTextEdit="1"/>
          </p:cNvSpPr>
          <p:nvPr>
            <p:ph type="sldImg"/>
          </p:nvPr>
        </p:nvSpPr>
        <p:spPr bwMode="auto">
          <a:noFill/>
          <a:ln>
            <a:solidFill>
              <a:srgbClr val="000000"/>
            </a:solidFill>
            <a:miter lim="800000"/>
            <a:headEnd/>
            <a:tailEnd/>
          </a:ln>
        </p:spPr>
      </p:sp>
      <p:sp>
        <p:nvSpPr>
          <p:cNvPr id="153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Rot="1" noChangeAspect="1" noTextEdit="1"/>
          </p:cNvSpPr>
          <p:nvPr>
            <p:ph type="sldImg"/>
          </p:nvPr>
        </p:nvSpPr>
        <p:spPr bwMode="auto">
          <a:noFill/>
          <a:ln>
            <a:solidFill>
              <a:srgbClr val="000000"/>
            </a:solidFill>
            <a:miter lim="800000"/>
            <a:headEnd/>
            <a:tailEnd/>
          </a:ln>
        </p:spPr>
      </p:sp>
      <p:sp>
        <p:nvSpPr>
          <p:cNvPr id="15565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AA387C-EBB3-47D1-94AB-48F4F4FAED89}" type="slidenum">
              <a:rPr lang="pt-PT" smtClean="0"/>
              <a:pPr fontAlgn="base">
                <a:spcBef>
                  <a:spcPct val="0"/>
                </a:spcBef>
                <a:spcAft>
                  <a:spcPct val="0"/>
                </a:spcAft>
                <a:defRPr/>
              </a:pPr>
              <a:t>3</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TextEdit="1"/>
          </p:cNvSpPr>
          <p:nvPr>
            <p:ph type="sldImg"/>
          </p:nvPr>
        </p:nvSpPr>
        <p:spPr bwMode="auto">
          <a:noFill/>
          <a:ln>
            <a:solidFill>
              <a:srgbClr val="000000"/>
            </a:solidFill>
            <a:miter lim="800000"/>
            <a:headEnd/>
            <a:tailEnd/>
          </a:ln>
        </p:spPr>
      </p:sp>
      <p:sp>
        <p:nvSpPr>
          <p:cNvPr id="157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Rot="1" noChangeAspect="1" noTextEdit="1"/>
          </p:cNvSpPr>
          <p:nvPr>
            <p:ph type="sldImg"/>
          </p:nvPr>
        </p:nvSpPr>
        <p:spPr bwMode="auto">
          <a:noFill/>
          <a:ln>
            <a:solidFill>
              <a:srgbClr val="000000"/>
            </a:solidFill>
            <a:miter lim="800000"/>
            <a:headEnd/>
            <a:tailEnd/>
          </a:ln>
        </p:spPr>
      </p:sp>
      <p:sp>
        <p:nvSpPr>
          <p:cNvPr id="1597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TextEdit="1"/>
          </p:cNvSpPr>
          <p:nvPr>
            <p:ph type="sldImg"/>
          </p:nvPr>
        </p:nvSpPr>
        <p:spPr bwMode="auto">
          <a:noFill/>
          <a:ln>
            <a:solidFill>
              <a:srgbClr val="000000"/>
            </a:solidFill>
            <a:miter lim="800000"/>
            <a:headEnd/>
            <a:tailEnd/>
          </a:ln>
        </p:spPr>
      </p:sp>
      <p:sp>
        <p:nvSpPr>
          <p:cNvPr id="1617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Rot="1" noChangeAspect="1" noTextEdit="1"/>
          </p:cNvSpPr>
          <p:nvPr>
            <p:ph type="sldImg"/>
          </p:nvPr>
        </p:nvSpPr>
        <p:spPr bwMode="auto">
          <a:noFill/>
          <a:ln>
            <a:solidFill>
              <a:srgbClr val="000000"/>
            </a:solidFill>
            <a:miter lim="800000"/>
            <a:headEnd/>
            <a:tailEnd/>
          </a:ln>
        </p:spPr>
      </p:sp>
      <p:sp>
        <p:nvSpPr>
          <p:cNvPr id="1679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Rot="1" noChangeAspect="1" noTextEdit="1"/>
          </p:cNvSpPr>
          <p:nvPr>
            <p:ph type="sldImg"/>
          </p:nvPr>
        </p:nvSpPr>
        <p:spPr bwMode="auto">
          <a:noFill/>
          <a:ln>
            <a:solidFill>
              <a:srgbClr val="000000"/>
            </a:solidFill>
            <a:miter lim="800000"/>
            <a:headEnd/>
            <a:tailEnd/>
          </a:ln>
        </p:spPr>
      </p:sp>
      <p:sp>
        <p:nvSpPr>
          <p:cNvPr id="1699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Slide Image Placeholder 1"/>
          <p:cNvSpPr>
            <a:spLocks noGrp="1" noRot="1" noChangeAspect="1" noTextEdit="1"/>
          </p:cNvSpPr>
          <p:nvPr>
            <p:ph type="sldImg"/>
          </p:nvPr>
        </p:nvSpPr>
        <p:spPr bwMode="auto">
          <a:noFill/>
          <a:ln>
            <a:solidFill>
              <a:srgbClr val="000000"/>
            </a:solidFill>
            <a:miter lim="800000"/>
            <a:headEnd/>
            <a:tailEnd/>
          </a:ln>
        </p:spPr>
      </p:sp>
      <p:sp>
        <p:nvSpPr>
          <p:cNvPr id="163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763C90-C2F5-4CAA-AF5E-876620C129BD}" type="slidenum">
              <a:rPr lang="pt-PT" smtClean="0"/>
              <a:pPr fontAlgn="base">
                <a:spcBef>
                  <a:spcPct val="0"/>
                </a:spcBef>
                <a:spcAft>
                  <a:spcPct val="0"/>
                </a:spcAft>
                <a:defRPr/>
              </a:pPr>
              <a:t>35</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0F26FDE7-FE45-404E-B271-4D36F0D19CA1}" type="slidenum">
              <a:rPr lang="pt-PT" smtClean="0"/>
              <a:pPr/>
              <a:t>36</a:t>
            </a:fld>
            <a:endParaRPr lang="pt-PT"/>
          </a:p>
        </p:txBody>
      </p:sp>
    </p:spTree>
    <p:extLst>
      <p:ext uri="{BB962C8B-B14F-4D97-AF65-F5344CB8AC3E}">
        <p14:creationId xmlns:p14="http://schemas.microsoft.com/office/powerpoint/2010/main" val="4030866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E1AE4-4E34-41E0-BABE-799790DE3C7A}" type="slidenum">
              <a:rPr lang="pt-PT" smtClean="0"/>
              <a:pPr fontAlgn="base">
                <a:spcBef>
                  <a:spcPct val="0"/>
                </a:spcBef>
                <a:spcAft>
                  <a:spcPct val="0"/>
                </a:spcAft>
                <a:defRPr/>
              </a:pPr>
              <a:t>4</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7AD5D3-64BD-4959-840A-F1767ACCE215}" type="slidenum">
              <a:rPr lang="pt-PT" smtClean="0"/>
              <a:pPr fontAlgn="base">
                <a:spcBef>
                  <a:spcPct val="0"/>
                </a:spcBef>
                <a:spcAft>
                  <a:spcPct val="0"/>
                </a:spcAft>
                <a:defRPr/>
              </a:pPr>
              <a:t>5</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1EE691-CCDA-4934-87D4-F2CF0581E84B}" type="slidenum">
              <a:rPr lang="pt-PT" smtClean="0"/>
              <a:pPr fontAlgn="base">
                <a:spcBef>
                  <a:spcPct val="0"/>
                </a:spcBef>
                <a:spcAft>
                  <a:spcPct val="0"/>
                </a:spcAft>
                <a:defRPr/>
              </a:pPr>
              <a:t>6</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2C4DAE-FE8C-47BA-A81A-E02EC9B9A2FD}" type="slidenum">
              <a:rPr lang="pt-PT" smtClean="0"/>
              <a:pPr fontAlgn="base">
                <a:spcBef>
                  <a:spcPct val="0"/>
                </a:spcBef>
                <a:spcAft>
                  <a:spcPct val="0"/>
                </a:spcAft>
                <a:defRPr/>
              </a:pPr>
              <a:t>7</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5FB283-AD65-4111-9DE2-D96FD6455C50}" type="slidenum">
              <a:rPr lang="pt-PT" smtClean="0"/>
              <a:pPr fontAlgn="base">
                <a:spcBef>
                  <a:spcPct val="0"/>
                </a:spcBef>
                <a:spcAft>
                  <a:spcPct val="0"/>
                </a:spcAft>
                <a:defRPr/>
              </a:pPr>
              <a:t>8</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A5CC27-4A69-4A8E-9432-6C31D30BAFA4}" type="slidenum">
              <a:rPr lang="pt-PT" smtClean="0"/>
              <a:pPr fontAlgn="base">
                <a:spcBef>
                  <a:spcPct val="0"/>
                </a:spcBef>
                <a:spcAft>
                  <a:spcPct val="0"/>
                </a:spcAft>
                <a:defRPr/>
              </a:pPr>
              <a:t>9</a:t>
            </a:fld>
            <a:endParaRPr lang="pt-PT"/>
          </a:p>
        </p:txBody>
      </p:sp>
      <p:sp>
        <p:nvSpPr>
          <p:cNvPr id="50181" name="Date Placeholder 5"/>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2AC2AC3-3167-49EE-AEA8-AFE079AD22E7}" type="datetime1">
              <a:rPr lang="pt-PT" smtClean="0"/>
              <a:pPr fontAlgn="base">
                <a:spcBef>
                  <a:spcPct val="0"/>
                </a:spcBef>
                <a:spcAft>
                  <a:spcPct val="0"/>
                </a:spcAft>
                <a:defRPr/>
              </a:pPr>
              <a:t>23/02/2021</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Faça clique para editar o estilo</a:t>
            </a:r>
          </a:p>
        </p:txBody>
      </p:sp>
      <p:sp>
        <p:nvSpPr>
          <p:cNvPr id="4" name="Marcador de Posição da Data 3"/>
          <p:cNvSpPr>
            <a:spLocks noGrp="1"/>
          </p:cNvSpPr>
          <p:nvPr>
            <p:ph type="dt" sz="half" idx="10"/>
          </p:nvPr>
        </p:nvSpPr>
        <p:spPr/>
        <p:txBody>
          <a:bodyPr/>
          <a:lstStyle>
            <a:lvl1pPr>
              <a:defRPr/>
            </a:lvl1pPr>
          </a:lstStyle>
          <a:p>
            <a:pPr>
              <a:defRPr/>
            </a:pPr>
            <a:fld id="{4F63D0FF-A5A9-4897-83EE-F7FCEDB8C408}" type="datetime1">
              <a:rPr lang="pt-PT"/>
              <a:pPr>
                <a:defRPr/>
              </a:pPr>
              <a:t>23/02/2021</a:t>
            </a:fld>
            <a:endParaRPr lang="pt-PT"/>
          </a:p>
        </p:txBody>
      </p:sp>
      <p:sp>
        <p:nvSpPr>
          <p:cNvPr id="5"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6" name="Marcador de Posição do Número do Diapositivo 5"/>
          <p:cNvSpPr>
            <a:spLocks noGrp="1"/>
          </p:cNvSpPr>
          <p:nvPr>
            <p:ph type="sldNum" sz="quarter" idx="12"/>
          </p:nvPr>
        </p:nvSpPr>
        <p:spPr/>
        <p:txBody>
          <a:bodyPr/>
          <a:lstStyle>
            <a:lvl1pPr>
              <a:defRPr/>
            </a:lvl1pPr>
          </a:lstStyle>
          <a:p>
            <a:pPr>
              <a:defRPr/>
            </a:pPr>
            <a:fld id="{3033723B-FDF4-49E6-B1F9-69D1507B213D}" type="slidenum">
              <a:rPr lang="pt-PT"/>
              <a:pPr>
                <a:defRPr/>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3720E46B-C9E6-4037-8FE0-E567E2E1B4D3}" type="datetime1">
              <a:rPr lang="pt-PT"/>
              <a:pPr>
                <a:defRPr/>
              </a:pPr>
              <a:t>23/02/2021</a:t>
            </a:fld>
            <a:endParaRPr lang="pt-PT"/>
          </a:p>
        </p:txBody>
      </p:sp>
      <p:sp>
        <p:nvSpPr>
          <p:cNvPr id="5"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6" name="Marcador de Posição do Número do Diapositivo 5"/>
          <p:cNvSpPr>
            <a:spLocks noGrp="1"/>
          </p:cNvSpPr>
          <p:nvPr>
            <p:ph type="sldNum" sz="quarter" idx="12"/>
          </p:nvPr>
        </p:nvSpPr>
        <p:spPr/>
        <p:txBody>
          <a:bodyPr/>
          <a:lstStyle>
            <a:lvl1pPr>
              <a:defRPr/>
            </a:lvl1pPr>
          </a:lstStyle>
          <a:p>
            <a:pPr>
              <a:defRPr/>
            </a:pPr>
            <a:fld id="{20A09DDD-BDBE-43FF-B927-179254A3EF6E}" type="slidenum">
              <a:rPr lang="pt-PT"/>
              <a:pPr>
                <a:defRPr/>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211FFCAD-F154-4E2D-9E7E-FF93A7BFA077}" type="datetime1">
              <a:rPr lang="pt-PT"/>
              <a:pPr>
                <a:defRPr/>
              </a:pPr>
              <a:t>23/02/2021</a:t>
            </a:fld>
            <a:endParaRPr lang="pt-PT"/>
          </a:p>
        </p:txBody>
      </p:sp>
      <p:sp>
        <p:nvSpPr>
          <p:cNvPr id="5"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6" name="Marcador de Posição do Número do Diapositivo 5"/>
          <p:cNvSpPr>
            <a:spLocks noGrp="1"/>
          </p:cNvSpPr>
          <p:nvPr>
            <p:ph type="sldNum" sz="quarter" idx="12"/>
          </p:nvPr>
        </p:nvSpPr>
        <p:spPr/>
        <p:txBody>
          <a:bodyPr/>
          <a:lstStyle>
            <a:lvl1pPr>
              <a:defRPr/>
            </a:lvl1pPr>
          </a:lstStyle>
          <a:p>
            <a:pPr>
              <a:defRPr/>
            </a:pPr>
            <a:fld id="{49CB2331-A101-4CB8-9E80-170219DC6B95}" type="slidenum">
              <a:rPr lang="pt-PT"/>
              <a:pPr>
                <a:defRPr/>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pt-PT"/>
          </a:p>
        </p:txBody>
      </p:sp>
      <p:sp>
        <p:nvSpPr>
          <p:cNvPr id="3" name="Table Placeholder 2"/>
          <p:cNvSpPr>
            <a:spLocks noGrp="1"/>
          </p:cNvSpPr>
          <p:nvPr>
            <p:ph type="tbl" idx="1"/>
          </p:nvPr>
        </p:nvSpPr>
        <p:spPr>
          <a:xfrm>
            <a:off x="457200" y="1600200"/>
            <a:ext cx="8229600" cy="4525963"/>
          </a:xfrm>
        </p:spPr>
        <p:txBody>
          <a:bodyPr/>
          <a:lstStyle/>
          <a:p>
            <a:pPr lvl="0"/>
            <a:endParaRPr lang="pt-PT" noProof="0"/>
          </a:p>
        </p:txBody>
      </p:sp>
      <p:sp>
        <p:nvSpPr>
          <p:cNvPr id="4" name="Marcador de Posição da Data 3"/>
          <p:cNvSpPr>
            <a:spLocks noGrp="1"/>
          </p:cNvSpPr>
          <p:nvPr>
            <p:ph type="dt" sz="half" idx="10"/>
          </p:nvPr>
        </p:nvSpPr>
        <p:spPr/>
        <p:txBody>
          <a:bodyPr/>
          <a:lstStyle>
            <a:lvl1pPr>
              <a:defRPr/>
            </a:lvl1pPr>
          </a:lstStyle>
          <a:p>
            <a:pPr>
              <a:defRPr/>
            </a:pPr>
            <a:fld id="{66091EB2-A5BA-4CD1-A174-83DFFCE06648}" type="datetime1">
              <a:rPr lang="pt-PT"/>
              <a:pPr>
                <a:defRPr/>
              </a:pPr>
              <a:t>23/02/2021</a:t>
            </a:fld>
            <a:endParaRPr lang="pt-PT"/>
          </a:p>
        </p:txBody>
      </p:sp>
      <p:sp>
        <p:nvSpPr>
          <p:cNvPr id="5"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6" name="Marcador de Posição do Número do Diapositivo 5"/>
          <p:cNvSpPr>
            <a:spLocks noGrp="1"/>
          </p:cNvSpPr>
          <p:nvPr>
            <p:ph type="sldNum" sz="quarter" idx="12"/>
          </p:nvPr>
        </p:nvSpPr>
        <p:spPr/>
        <p:txBody>
          <a:bodyPr/>
          <a:lstStyle>
            <a:lvl1pPr>
              <a:defRPr/>
            </a:lvl1pPr>
          </a:lstStyle>
          <a:p>
            <a:pPr>
              <a:defRPr/>
            </a:pPr>
            <a:fld id="{78B51261-D03A-423B-B9DD-AF884FA6AF7C}" type="slidenum">
              <a:rPr lang="pt-PT"/>
              <a:pPr>
                <a:defRPr/>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C5B93010-B814-4C49-81F7-B57D158F2F31}" type="datetime1">
              <a:rPr lang="pt-PT"/>
              <a:pPr>
                <a:defRPr/>
              </a:pPr>
              <a:t>23/02/2021</a:t>
            </a:fld>
            <a:endParaRPr lang="pt-PT"/>
          </a:p>
        </p:txBody>
      </p:sp>
      <p:sp>
        <p:nvSpPr>
          <p:cNvPr id="5"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6" name="Marcador de Posição do Número do Diapositivo 5"/>
          <p:cNvSpPr>
            <a:spLocks noGrp="1"/>
          </p:cNvSpPr>
          <p:nvPr>
            <p:ph type="sldNum" sz="quarter" idx="12"/>
          </p:nvPr>
        </p:nvSpPr>
        <p:spPr/>
        <p:txBody>
          <a:bodyPr/>
          <a:lstStyle>
            <a:lvl1pPr>
              <a:defRPr/>
            </a:lvl1pPr>
          </a:lstStyle>
          <a:p>
            <a:pPr>
              <a:defRPr/>
            </a:pPr>
            <a:fld id="{2134340D-2B42-4AC1-836C-1C7F556F0D0A}" type="slidenum">
              <a:rPr lang="pt-PT"/>
              <a:pPr>
                <a:defRPr/>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a:t>Clique para editar o estilo</a:t>
            </a: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A84B43E0-2707-445E-9D4B-BD98640D3D33}" type="datetime1">
              <a:rPr lang="pt-PT"/>
              <a:pPr>
                <a:defRPr/>
              </a:pPr>
              <a:t>23/02/2021</a:t>
            </a:fld>
            <a:endParaRPr lang="pt-PT"/>
          </a:p>
        </p:txBody>
      </p:sp>
      <p:sp>
        <p:nvSpPr>
          <p:cNvPr id="5"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6" name="Marcador de Posição do Número do Diapositivo 5"/>
          <p:cNvSpPr>
            <a:spLocks noGrp="1"/>
          </p:cNvSpPr>
          <p:nvPr>
            <p:ph type="sldNum" sz="quarter" idx="12"/>
          </p:nvPr>
        </p:nvSpPr>
        <p:spPr/>
        <p:txBody>
          <a:bodyPr/>
          <a:lstStyle>
            <a:lvl1pPr>
              <a:defRPr/>
            </a:lvl1pPr>
          </a:lstStyle>
          <a:p>
            <a:pPr>
              <a:defRPr/>
            </a:pPr>
            <a:fld id="{CE8E583B-4889-431D-84F5-EC509C99CD6C}" type="slidenum">
              <a:rPr lang="pt-PT"/>
              <a:pPr>
                <a:defRPr/>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3"/>
          <p:cNvSpPr>
            <a:spLocks noGrp="1"/>
          </p:cNvSpPr>
          <p:nvPr>
            <p:ph type="dt" sz="half" idx="10"/>
          </p:nvPr>
        </p:nvSpPr>
        <p:spPr/>
        <p:txBody>
          <a:bodyPr/>
          <a:lstStyle>
            <a:lvl1pPr>
              <a:defRPr/>
            </a:lvl1pPr>
          </a:lstStyle>
          <a:p>
            <a:pPr>
              <a:defRPr/>
            </a:pPr>
            <a:fld id="{675DA5E4-B7E5-4DB9-B733-814CEE983478}" type="datetime1">
              <a:rPr lang="pt-PT"/>
              <a:pPr>
                <a:defRPr/>
              </a:pPr>
              <a:t>23/02/2021</a:t>
            </a:fld>
            <a:endParaRPr lang="pt-PT"/>
          </a:p>
        </p:txBody>
      </p:sp>
      <p:sp>
        <p:nvSpPr>
          <p:cNvPr id="6"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7" name="Marcador de Posição do Número do Diapositivo 5"/>
          <p:cNvSpPr>
            <a:spLocks noGrp="1"/>
          </p:cNvSpPr>
          <p:nvPr>
            <p:ph type="sldNum" sz="quarter" idx="12"/>
          </p:nvPr>
        </p:nvSpPr>
        <p:spPr/>
        <p:txBody>
          <a:bodyPr/>
          <a:lstStyle>
            <a:lvl1pPr>
              <a:defRPr/>
            </a:lvl1pPr>
          </a:lstStyle>
          <a:p>
            <a:pPr>
              <a:defRPr/>
            </a:pPr>
            <a:fld id="{7D067BEA-7DAC-41D6-A58C-ACE1CDAA6EC1}" type="slidenum">
              <a:rPr lang="pt-PT"/>
              <a:pPr>
                <a:defRPr/>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a:t>Clique para editar o estilo</a:t>
            </a: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3"/>
          <p:cNvSpPr>
            <a:spLocks noGrp="1"/>
          </p:cNvSpPr>
          <p:nvPr>
            <p:ph type="dt" sz="half" idx="10"/>
          </p:nvPr>
        </p:nvSpPr>
        <p:spPr/>
        <p:txBody>
          <a:bodyPr/>
          <a:lstStyle>
            <a:lvl1pPr>
              <a:defRPr/>
            </a:lvl1pPr>
          </a:lstStyle>
          <a:p>
            <a:pPr>
              <a:defRPr/>
            </a:pPr>
            <a:fld id="{E0F0FEF5-317E-45EA-96B4-7CC8C0E2CC4F}" type="datetime1">
              <a:rPr lang="pt-PT"/>
              <a:pPr>
                <a:defRPr/>
              </a:pPr>
              <a:t>23/02/2021</a:t>
            </a:fld>
            <a:endParaRPr lang="pt-PT"/>
          </a:p>
        </p:txBody>
      </p:sp>
      <p:sp>
        <p:nvSpPr>
          <p:cNvPr id="8"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9" name="Marcador de Posição do Número do Diapositivo 5"/>
          <p:cNvSpPr>
            <a:spLocks noGrp="1"/>
          </p:cNvSpPr>
          <p:nvPr>
            <p:ph type="sldNum" sz="quarter" idx="12"/>
          </p:nvPr>
        </p:nvSpPr>
        <p:spPr/>
        <p:txBody>
          <a:bodyPr/>
          <a:lstStyle>
            <a:lvl1pPr>
              <a:defRPr/>
            </a:lvl1pPr>
          </a:lstStyle>
          <a:p>
            <a:pPr>
              <a:defRPr/>
            </a:pPr>
            <a:fld id="{FD082F02-EC71-4C85-85ED-0FC2D75323B0}" type="slidenum">
              <a:rPr lang="pt-PT"/>
              <a:pPr>
                <a:defRPr/>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3"/>
          <p:cNvSpPr>
            <a:spLocks noGrp="1"/>
          </p:cNvSpPr>
          <p:nvPr>
            <p:ph type="dt" sz="half" idx="10"/>
          </p:nvPr>
        </p:nvSpPr>
        <p:spPr/>
        <p:txBody>
          <a:bodyPr/>
          <a:lstStyle>
            <a:lvl1pPr>
              <a:defRPr/>
            </a:lvl1pPr>
          </a:lstStyle>
          <a:p>
            <a:pPr>
              <a:defRPr/>
            </a:pPr>
            <a:fld id="{5549014D-3DFE-4933-BAEE-DA37569D220D}" type="datetime1">
              <a:rPr lang="pt-PT"/>
              <a:pPr>
                <a:defRPr/>
              </a:pPr>
              <a:t>23/02/2021</a:t>
            </a:fld>
            <a:endParaRPr lang="pt-PT"/>
          </a:p>
        </p:txBody>
      </p:sp>
      <p:sp>
        <p:nvSpPr>
          <p:cNvPr id="4"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5" name="Marcador de Posição do Número do Diapositivo 5"/>
          <p:cNvSpPr>
            <a:spLocks noGrp="1"/>
          </p:cNvSpPr>
          <p:nvPr>
            <p:ph type="sldNum" sz="quarter" idx="12"/>
          </p:nvPr>
        </p:nvSpPr>
        <p:spPr/>
        <p:txBody>
          <a:bodyPr/>
          <a:lstStyle>
            <a:lvl1pPr>
              <a:defRPr/>
            </a:lvl1pPr>
          </a:lstStyle>
          <a:p>
            <a:pPr>
              <a:defRPr/>
            </a:pPr>
            <a:fld id="{AA2CFF3D-AE60-40AD-9D97-E45316A77A88}" type="slidenum">
              <a:rPr lang="pt-PT"/>
              <a:pPr>
                <a:defRPr/>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647EF71C-ED78-4370-BA7F-9A8571FD610D}" type="datetime1">
              <a:rPr lang="pt-PT"/>
              <a:pPr>
                <a:defRPr/>
              </a:pPr>
              <a:t>23/02/2021</a:t>
            </a:fld>
            <a:endParaRPr lang="pt-PT"/>
          </a:p>
        </p:txBody>
      </p:sp>
      <p:sp>
        <p:nvSpPr>
          <p:cNvPr id="3"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4" name="Marcador de Posição do Número do Diapositivo 5"/>
          <p:cNvSpPr>
            <a:spLocks noGrp="1"/>
          </p:cNvSpPr>
          <p:nvPr>
            <p:ph type="sldNum" sz="quarter" idx="12"/>
          </p:nvPr>
        </p:nvSpPr>
        <p:spPr/>
        <p:txBody>
          <a:bodyPr/>
          <a:lstStyle>
            <a:lvl1pPr>
              <a:defRPr/>
            </a:lvl1pPr>
          </a:lstStyle>
          <a:p>
            <a:pPr>
              <a:defRPr/>
            </a:pPr>
            <a:fld id="{B921EC5C-5A2E-4B4F-A6DD-1CAAB63C5D31}" type="slidenum">
              <a:rPr lang="pt-PT"/>
              <a:pPr>
                <a:defRPr/>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69AD863A-E41E-464A-866E-FCA6C6CB593D}" type="datetime1">
              <a:rPr lang="pt-PT"/>
              <a:pPr>
                <a:defRPr/>
              </a:pPr>
              <a:t>23/02/2021</a:t>
            </a:fld>
            <a:endParaRPr lang="pt-PT"/>
          </a:p>
        </p:txBody>
      </p:sp>
      <p:sp>
        <p:nvSpPr>
          <p:cNvPr id="6"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7" name="Marcador de Posição do Número do Diapositivo 5"/>
          <p:cNvSpPr>
            <a:spLocks noGrp="1"/>
          </p:cNvSpPr>
          <p:nvPr>
            <p:ph type="sldNum" sz="quarter" idx="12"/>
          </p:nvPr>
        </p:nvSpPr>
        <p:spPr/>
        <p:txBody>
          <a:bodyPr/>
          <a:lstStyle>
            <a:lvl1pPr>
              <a:defRPr/>
            </a:lvl1pPr>
          </a:lstStyle>
          <a:p>
            <a:pPr>
              <a:defRPr/>
            </a:pPr>
            <a:fld id="{7F3D1DCA-EF41-4669-AD6D-68BD9D0EF3ED}" type="slidenum">
              <a:rPr lang="pt-PT"/>
              <a:pPr>
                <a:defRPr/>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p>
        </p:txBody>
      </p:sp>
      <p:sp>
        <p:nvSpPr>
          <p:cNvPr id="3" name="Marcador de Posição d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6EE6C673-F467-4107-ABC0-5BECAD3427AC}" type="datetime1">
              <a:rPr lang="pt-PT"/>
              <a:pPr>
                <a:defRPr/>
              </a:pPr>
              <a:t>23/02/2021</a:t>
            </a:fld>
            <a:endParaRPr lang="pt-PT"/>
          </a:p>
        </p:txBody>
      </p:sp>
      <p:sp>
        <p:nvSpPr>
          <p:cNvPr id="6" name="Marcador de Posição do Rodapé 4"/>
          <p:cNvSpPr>
            <a:spLocks noGrp="1"/>
          </p:cNvSpPr>
          <p:nvPr>
            <p:ph type="ftr" sz="quarter" idx="11"/>
          </p:nvPr>
        </p:nvSpPr>
        <p:spPr/>
        <p:txBody>
          <a:bodyPr/>
          <a:lstStyle>
            <a:lvl1pPr>
              <a:defRPr/>
            </a:lvl1pPr>
          </a:lstStyle>
          <a:p>
            <a:pPr>
              <a:defRPr/>
            </a:pPr>
            <a:r>
              <a:rPr lang="pt-PT" dirty="0"/>
              <a:t>PIC - 2020/2021</a:t>
            </a:r>
          </a:p>
        </p:txBody>
      </p:sp>
      <p:sp>
        <p:nvSpPr>
          <p:cNvPr id="7" name="Marcador de Posição do Número do Diapositivo 5"/>
          <p:cNvSpPr>
            <a:spLocks noGrp="1"/>
          </p:cNvSpPr>
          <p:nvPr>
            <p:ph type="sldNum" sz="quarter" idx="12"/>
          </p:nvPr>
        </p:nvSpPr>
        <p:spPr/>
        <p:txBody>
          <a:bodyPr/>
          <a:lstStyle>
            <a:lvl1pPr>
              <a:defRPr/>
            </a:lvl1pPr>
          </a:lstStyle>
          <a:p>
            <a:pPr>
              <a:defRPr/>
            </a:pPr>
            <a:fld id="{BFAA2E29-47CC-4CE6-A4F9-F0E06772C806}" type="slidenum">
              <a:rPr lang="pt-PT"/>
              <a:pPr>
                <a:defRPr/>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Posição do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a:t>Clique para editar o estilo</a:t>
            </a:r>
          </a:p>
        </p:txBody>
      </p:sp>
      <p:sp>
        <p:nvSpPr>
          <p:cNvPr id="1027" name="Marcador de Posição do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defRPr>
            </a:lvl1pPr>
          </a:lstStyle>
          <a:p>
            <a:pPr>
              <a:defRPr/>
            </a:pPr>
            <a:fld id="{B0AF81ED-E730-46E7-9C18-A31F745A47A4}" type="datetime1">
              <a:rPr lang="pt-PT"/>
              <a:pPr>
                <a:defRPr/>
              </a:pPr>
              <a:t>23/02/2021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defRPr>
            </a:lvl1pPr>
          </a:lstStyle>
          <a:p>
            <a:pPr>
              <a:defRPr/>
            </a:pPr>
            <a:r>
              <a:rPr lang="pt-PT" dirty="0"/>
              <a:t>PIC - 2020/2021</a:t>
            </a: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defRPr>
            </a:lvl1pPr>
          </a:lstStyle>
          <a:p>
            <a:pPr>
              <a:defRPr/>
            </a:pPr>
            <a:fld id="{6040EBB8-0245-4598-8CC3-6E851219A8D8}" type="slidenum">
              <a:rPr lang="pt-PT"/>
              <a:pPr>
                <a:defRPr/>
              </a:pPr>
              <a:t>‹nº›</a:t>
            </a:fld>
            <a:endParaRPr lang="pt-PT"/>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package" Target="../embeddings/Microsoft_PowerPoint_Slide1.sldx"/><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PowerPoint_Slide2.sldx"/><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PowerPoint_Slide3.sldx"/><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85800" y="2286000"/>
            <a:ext cx="7924800" cy="3539430"/>
          </a:xfrm>
          <a:prstGeom prst="rect">
            <a:avLst/>
          </a:prstGeom>
          <a:noFill/>
          <a:ln w="15875">
            <a:solidFill>
              <a:schemeClr val="accent2"/>
            </a:solidFill>
            <a:miter lim="800000"/>
            <a:headEnd/>
            <a:tailEnd/>
          </a:ln>
        </p:spPr>
        <p:txBody>
          <a:bodyPr>
            <a:spAutoFit/>
          </a:bodyPr>
          <a:lstStyle/>
          <a:p>
            <a:pPr lvl="1" algn="ctr" eaLnBrk="0" hangingPunct="0">
              <a:defRPr/>
            </a:pPr>
            <a:endParaRPr lang="pt-BR" altLang="pt-BR" sz="3200" dirty="0">
              <a:latin typeface="Times New Roman MT Extra Bold"/>
            </a:endParaRPr>
          </a:p>
          <a:p>
            <a:pPr marL="684000" lvl="1" eaLnBrk="0" hangingPunct="0">
              <a:defRPr/>
            </a:pPr>
            <a:r>
              <a:rPr lang="pt-PT" sz="3200" dirty="0"/>
              <a:t>A resposta às “falhas de mercado” e às “falhas do Estado” como motivações da política económica e industrial/Necessidade crescente de coordenação internacional </a:t>
            </a:r>
            <a:r>
              <a:rPr lang="pt-PT" sz="3200"/>
              <a:t>de políticas </a:t>
            </a:r>
            <a:r>
              <a:rPr lang="pt-PT" sz="3200" dirty="0"/>
              <a:t>públicas</a:t>
            </a:r>
            <a:endParaRPr lang="en-GB" altLang="pt-BR" dirty="0"/>
          </a:p>
        </p:txBody>
      </p:sp>
      <p:pic>
        <p:nvPicPr>
          <p:cNvPr id="16386" name="Picture 3" descr="logo3"/>
          <p:cNvPicPr>
            <a:picLocks noChangeAspect="1" noChangeArrowheads="1"/>
          </p:cNvPicPr>
          <p:nvPr/>
        </p:nvPicPr>
        <p:blipFill>
          <a:blip r:embed="rId3"/>
          <a:srcRect/>
          <a:stretch>
            <a:fillRect/>
          </a:stretch>
        </p:blipFill>
        <p:spPr bwMode="auto">
          <a:xfrm>
            <a:off x="468313" y="188913"/>
            <a:ext cx="901700" cy="1219200"/>
          </a:xfrm>
          <a:prstGeom prst="rect">
            <a:avLst/>
          </a:prstGeom>
          <a:solidFill>
            <a:schemeClr val="accent1">
              <a:alpha val="0"/>
            </a:schemeClr>
          </a:solidFill>
          <a:ln w="9525">
            <a:noFill/>
            <a:miter lim="800000"/>
            <a:headEnd/>
            <a:tailEnd/>
          </a:ln>
        </p:spPr>
      </p:pic>
      <p:sp>
        <p:nvSpPr>
          <p:cNvPr id="16387" name="Text Box 5"/>
          <p:cNvSpPr txBox="1">
            <a:spLocks noChangeArrowheads="1"/>
          </p:cNvSpPr>
          <p:nvPr/>
        </p:nvSpPr>
        <p:spPr bwMode="auto">
          <a:xfrm>
            <a:off x="1371600" y="457200"/>
            <a:ext cx="7210425" cy="400110"/>
          </a:xfrm>
          <a:prstGeom prst="rect">
            <a:avLst/>
          </a:prstGeom>
          <a:solidFill>
            <a:schemeClr val="accent2"/>
          </a:solidFill>
          <a:ln w="9525">
            <a:noFill/>
            <a:miter lim="800000"/>
            <a:headEnd/>
            <a:tailEnd/>
          </a:ln>
        </p:spPr>
        <p:txBody>
          <a:bodyPr>
            <a:spAutoFit/>
          </a:bodyPr>
          <a:lstStyle/>
          <a:p>
            <a:pPr algn="ctr" eaLnBrk="0" hangingPunct="0"/>
            <a:r>
              <a:rPr lang="fr-FR" dirty="0">
                <a:solidFill>
                  <a:schemeClr val="bg1"/>
                </a:solidFill>
              </a:rPr>
              <a:t>POLÍTICA INDUSTRIAL E COMPETITIVIDADE</a:t>
            </a:r>
          </a:p>
        </p:txBody>
      </p:sp>
      <p:sp>
        <p:nvSpPr>
          <p:cNvPr id="16388" name="Rectangle 4"/>
          <p:cNvSpPr>
            <a:spLocks noChangeArrowheads="1"/>
          </p:cNvSpPr>
          <p:nvPr/>
        </p:nvSpPr>
        <p:spPr bwMode="auto">
          <a:xfrm>
            <a:off x="685800" y="1600200"/>
            <a:ext cx="8172450" cy="400110"/>
          </a:xfrm>
          <a:prstGeom prst="rect">
            <a:avLst/>
          </a:prstGeom>
          <a:noFill/>
          <a:ln w="9525">
            <a:noFill/>
            <a:miter lim="800000"/>
            <a:headEnd/>
            <a:tailEnd/>
          </a:ln>
        </p:spPr>
        <p:txBody>
          <a:bodyPr>
            <a:spAutoFit/>
          </a:bodyPr>
          <a:lstStyle/>
          <a:p>
            <a:pPr marL="457200" indent="-457200">
              <a:buFont typeface="+mj-lt"/>
              <a:buAutoNum type="arabicPeriod" startAt="2"/>
            </a:pPr>
            <a:r>
              <a:rPr lang="pt-PT" dirty="0"/>
              <a:t>Fundamentação da política económica e industrial</a:t>
            </a:r>
          </a:p>
        </p:txBody>
      </p:sp>
      <p:sp>
        <p:nvSpPr>
          <p:cNvPr id="7" name="Slide Number Placeholder 6"/>
          <p:cNvSpPr>
            <a:spLocks noGrp="1"/>
          </p:cNvSpPr>
          <p:nvPr>
            <p:ph type="sldNum" sz="quarter" idx="12"/>
          </p:nvPr>
        </p:nvSpPr>
        <p:spPr/>
        <p:txBody>
          <a:bodyPr/>
          <a:lstStyle/>
          <a:p>
            <a:pPr>
              <a:defRPr/>
            </a:pPr>
            <a:fld id="{323C5286-E797-449F-B814-CBA79E2688B2}" type="slidenum">
              <a:rPr lang="pt-PT" smtClean="0"/>
              <a:pPr>
                <a:defRPr/>
              </a:pPr>
              <a:t>1</a:t>
            </a:fld>
            <a:endParaRPr lang="pt-PT"/>
          </a:p>
        </p:txBody>
      </p:sp>
      <p:sp>
        <p:nvSpPr>
          <p:cNvPr id="16390" name="Footer Placeholder 7"/>
          <p:cNvSpPr>
            <a:spLocks noGrp="1"/>
          </p:cNvSpPr>
          <p:nvPr>
            <p:ph type="ftr" sz="quarter" idx="11"/>
          </p:nvPr>
        </p:nvSpPr>
        <p:spPr bwMode="auto">
          <a:noFill/>
          <a:ln>
            <a:miter lim="800000"/>
            <a:headEnd/>
            <a:tailEnd/>
          </a:ln>
        </p:spPr>
        <p:txBody>
          <a:bodyPr/>
          <a:lstStyle/>
          <a:p>
            <a:r>
              <a:rPr lang="pt-PT" dirty="0"/>
              <a:t>PIC - 2020/2021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AE946856-7F65-4204-B289-6E1226FEFFE7}" type="slidenum">
              <a:rPr lang="pt-PT"/>
              <a:pPr>
                <a:defRPr/>
              </a:pPr>
              <a:t>10</a:t>
            </a:fld>
            <a:endParaRPr lang="pt-PT"/>
          </a:p>
        </p:txBody>
      </p:sp>
      <p:sp>
        <p:nvSpPr>
          <p:cNvPr id="49154"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9156" name="Rectangle 8"/>
          <p:cNvSpPr>
            <a:spLocks/>
          </p:cNvSpPr>
          <p:nvPr/>
        </p:nvSpPr>
        <p:spPr bwMode="auto">
          <a:xfrm>
            <a:off x="214313" y="1285875"/>
            <a:ext cx="8643937" cy="5214938"/>
          </a:xfrm>
          <a:prstGeom prst="rect">
            <a:avLst/>
          </a:prstGeom>
          <a:noFill/>
          <a:ln w="9525">
            <a:noFill/>
            <a:miter lim="800000"/>
            <a:headEnd/>
            <a:tailEnd/>
          </a:ln>
        </p:spPr>
        <p:txBody>
          <a:bodyPr/>
          <a:lstStyle/>
          <a:p>
            <a:pPr marL="285750" indent="-285750">
              <a:spcBef>
                <a:spcPts val="1200"/>
              </a:spcBef>
              <a:buFont typeface="Wingdings" pitchFamily="2" charset="2"/>
              <a:buChar char="§"/>
            </a:pPr>
            <a:r>
              <a:rPr lang="pt-PT" b="0" dirty="0"/>
              <a:t>Respeitantes à não verificação dos pressupostos de </a:t>
            </a:r>
            <a:r>
              <a:rPr lang="pt-PT" dirty="0">
                <a:solidFill>
                  <a:srgbClr val="000099"/>
                </a:solidFill>
              </a:rPr>
              <a:t>concorrência perfeita </a:t>
            </a:r>
            <a:r>
              <a:rPr lang="pt-PT" b="0" dirty="0"/>
              <a:t>(eficiência)</a:t>
            </a:r>
          </a:p>
          <a:p>
            <a:pPr marL="1200150" lvl="2" indent="-285750">
              <a:lnSpc>
                <a:spcPct val="90000"/>
              </a:lnSpc>
              <a:spcBef>
                <a:spcPct val="20000"/>
              </a:spcBef>
              <a:buFont typeface="Wingdings" pitchFamily="2" charset="2"/>
              <a:buChar char="ü"/>
            </a:pPr>
            <a:r>
              <a:rPr lang="pt-PT" sz="1800" b="0" dirty="0"/>
              <a:t>Bens homogéneos</a:t>
            </a:r>
          </a:p>
          <a:p>
            <a:pPr marL="1200150" lvl="2" indent="-285750">
              <a:lnSpc>
                <a:spcPct val="90000"/>
              </a:lnSpc>
              <a:spcBef>
                <a:spcPct val="20000"/>
              </a:spcBef>
              <a:buFont typeface="Wingdings" pitchFamily="2" charset="2"/>
              <a:buChar char="ü"/>
            </a:pPr>
            <a:r>
              <a:rPr lang="pt-BR" sz="1800" b="0" dirty="0"/>
              <a:t>Um elevado número, por hipótese infinito, de agentes  (atomicidade)</a:t>
            </a:r>
          </a:p>
          <a:p>
            <a:pPr marL="1200150" lvl="2" indent="-285750">
              <a:lnSpc>
                <a:spcPct val="90000"/>
              </a:lnSpc>
              <a:spcBef>
                <a:spcPct val="20000"/>
              </a:spcBef>
              <a:buFont typeface="Wingdings" pitchFamily="2" charset="2"/>
              <a:buChar char="ü"/>
            </a:pPr>
            <a:r>
              <a:rPr lang="pt-BR" sz="1800" b="0" dirty="0"/>
              <a:t>Inexistência de acordos entre agentes</a:t>
            </a:r>
            <a:r>
              <a:rPr lang="pt-PT" sz="1800" b="0" dirty="0"/>
              <a:t> 	</a:t>
            </a:r>
            <a:endParaRPr lang="pt-BR" sz="1800" b="0" dirty="0"/>
          </a:p>
          <a:p>
            <a:pPr marL="1200150" lvl="2" indent="-285750">
              <a:lnSpc>
                <a:spcPct val="90000"/>
              </a:lnSpc>
              <a:spcBef>
                <a:spcPct val="20000"/>
              </a:spcBef>
              <a:buFont typeface="Wingdings" pitchFamily="2" charset="2"/>
              <a:buChar char="ü"/>
            </a:pPr>
            <a:r>
              <a:rPr lang="pt-BR" sz="1800" b="0" dirty="0"/>
              <a:t>Livre entrada e saída (no mercado) – “contestabilidade”</a:t>
            </a:r>
          </a:p>
          <a:p>
            <a:pPr marL="1200150" lvl="2" indent="-285750">
              <a:lnSpc>
                <a:spcPct val="90000"/>
              </a:lnSpc>
              <a:spcBef>
                <a:spcPct val="20000"/>
              </a:spcBef>
              <a:buFont typeface="Wingdings" pitchFamily="2" charset="2"/>
              <a:buChar char="ü"/>
            </a:pPr>
            <a:r>
              <a:rPr lang="pt-PT" sz="1800" b="0" dirty="0"/>
              <a:t>Informação  com</a:t>
            </a:r>
            <a:r>
              <a:rPr lang="pt-BR" sz="1800" b="0" dirty="0"/>
              <a:t>pleta (sobre preços)</a:t>
            </a:r>
            <a:endParaRPr lang="pt-PT" sz="1800" b="0" dirty="0"/>
          </a:p>
          <a:p>
            <a:pPr marL="285750" lvl="1" indent="-285750">
              <a:lnSpc>
                <a:spcPct val="90000"/>
              </a:lnSpc>
              <a:spcBef>
                <a:spcPts val="1200"/>
              </a:spcBef>
              <a:buFont typeface="Wingdings" pitchFamily="2" charset="2"/>
              <a:buChar char="§"/>
            </a:pPr>
            <a:r>
              <a:rPr lang="pt-PT" b="0" dirty="0"/>
              <a:t>Relacionadas com a não existência de </a:t>
            </a:r>
            <a:r>
              <a:rPr lang="pt-PT" dirty="0">
                <a:solidFill>
                  <a:srgbClr val="000099"/>
                </a:solidFill>
              </a:rPr>
              <a:t>mercados completos </a:t>
            </a:r>
            <a:r>
              <a:rPr lang="pt-PT" b="0" dirty="0"/>
              <a:t>(eficiência)</a:t>
            </a:r>
            <a:endParaRPr lang="pt-PT" dirty="0">
              <a:solidFill>
                <a:srgbClr val="000099"/>
              </a:solidFill>
            </a:endParaRPr>
          </a:p>
          <a:p>
            <a:pPr marL="1200150" lvl="2" indent="-285750">
              <a:lnSpc>
                <a:spcPct val="90000"/>
              </a:lnSpc>
              <a:spcBef>
                <a:spcPct val="20000"/>
              </a:spcBef>
              <a:buFont typeface="Wingdings" pitchFamily="2" charset="2"/>
              <a:buChar char="ü"/>
            </a:pPr>
            <a:r>
              <a:rPr lang="pt-PT" sz="1800" b="0" dirty="0"/>
              <a:t>Bens públicos </a:t>
            </a:r>
          </a:p>
          <a:p>
            <a:pPr marL="1200150" lvl="2" indent="-285750">
              <a:lnSpc>
                <a:spcPct val="90000"/>
              </a:lnSpc>
              <a:spcBef>
                <a:spcPct val="20000"/>
              </a:spcBef>
              <a:buFont typeface="Wingdings" pitchFamily="2" charset="2"/>
              <a:buChar char="ü"/>
            </a:pPr>
            <a:r>
              <a:rPr lang="pt-PT" sz="1800" b="0" dirty="0"/>
              <a:t>Externalidades</a:t>
            </a:r>
          </a:p>
          <a:p>
            <a:pPr marL="1200150" lvl="2" indent="-285750">
              <a:lnSpc>
                <a:spcPct val="90000"/>
              </a:lnSpc>
              <a:spcBef>
                <a:spcPct val="20000"/>
              </a:spcBef>
              <a:buFont typeface="Wingdings" pitchFamily="2" charset="2"/>
              <a:buChar char="ü"/>
            </a:pPr>
            <a:r>
              <a:rPr lang="pt-PT" sz="1800" b="0" dirty="0"/>
              <a:t>Informação assimétrica</a:t>
            </a:r>
          </a:p>
          <a:p>
            <a:pPr marL="285750" lvl="1" indent="-285750">
              <a:lnSpc>
                <a:spcPct val="90000"/>
              </a:lnSpc>
              <a:spcBef>
                <a:spcPts val="1200"/>
              </a:spcBef>
              <a:buFont typeface="Wingdings" pitchFamily="2" charset="2"/>
              <a:buChar char="§"/>
            </a:pPr>
            <a:r>
              <a:rPr lang="pt-PT" dirty="0">
                <a:solidFill>
                  <a:srgbClr val="000099"/>
                </a:solidFill>
              </a:rPr>
              <a:t>Outras</a:t>
            </a:r>
            <a:r>
              <a:rPr lang="pt-PT" b="0" dirty="0"/>
              <a:t> situações (equidade)</a:t>
            </a:r>
          </a:p>
          <a:p>
            <a:pPr marL="1200150" lvl="2" indent="-285750">
              <a:lnSpc>
                <a:spcPct val="90000"/>
              </a:lnSpc>
              <a:spcBef>
                <a:spcPct val="20000"/>
              </a:spcBef>
              <a:buFont typeface="Wingdings" pitchFamily="2" charset="2"/>
              <a:buChar char="ü"/>
            </a:pPr>
            <a:r>
              <a:rPr lang="pt-PT" sz="1800" b="0" dirty="0"/>
              <a:t>Bens de mérito</a:t>
            </a:r>
          </a:p>
          <a:p>
            <a:pPr marL="1200150" lvl="2" indent="-285750">
              <a:lnSpc>
                <a:spcPct val="90000"/>
              </a:lnSpc>
              <a:spcBef>
                <a:spcPct val="20000"/>
              </a:spcBef>
              <a:buFont typeface="Wingdings" pitchFamily="2" charset="2"/>
              <a:buChar char="ü"/>
            </a:pPr>
            <a:r>
              <a:rPr lang="pt-PT" sz="1800" b="0" dirty="0"/>
              <a:t>Distribuição de rendimento</a:t>
            </a: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9158" name="TextBox 7"/>
          <p:cNvSpPr txBox="1">
            <a:spLocks noChangeArrowheads="1"/>
          </p:cNvSpPr>
          <p:nvPr/>
        </p:nvSpPr>
        <p:spPr bwMode="auto">
          <a:xfrm>
            <a:off x="214313" y="357188"/>
            <a:ext cx="8572500" cy="892175"/>
          </a:xfrm>
          <a:prstGeom prst="rect">
            <a:avLst/>
          </a:prstGeom>
          <a:noFill/>
          <a:ln w="9525">
            <a:noFill/>
            <a:miter lim="800000"/>
            <a:headEnd/>
            <a:tailEnd/>
          </a:ln>
        </p:spPr>
        <p:txBody>
          <a:bodyPr>
            <a:spAutoFit/>
          </a:bodyPr>
          <a:lstStyle/>
          <a:p>
            <a:r>
              <a:rPr lang="pt-PT" sz="2600"/>
              <a:t>Fracassos ou falhas de mercado: </a:t>
            </a:r>
            <a:br>
              <a:rPr lang="pt-PT" sz="2600"/>
            </a:br>
            <a:r>
              <a:rPr lang="pt-PT" sz="2600"/>
              <a:t>Tipologia das falhas microeconómicas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8FAB05B2-F0E2-44EA-B4F8-02461FD0B773}" type="slidenum">
              <a:rPr lang="pt-PT"/>
              <a:pPr>
                <a:defRPr/>
              </a:pPr>
              <a:t>11</a:t>
            </a:fld>
            <a:endParaRPr lang="pt-PT"/>
          </a:p>
        </p:txBody>
      </p:sp>
      <p:sp>
        <p:nvSpPr>
          <p:cNvPr id="46082"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6084" name="Rectangle 8"/>
          <p:cNvSpPr>
            <a:spLocks/>
          </p:cNvSpPr>
          <p:nvPr/>
        </p:nvSpPr>
        <p:spPr bwMode="auto">
          <a:xfrm>
            <a:off x="214313" y="1235075"/>
            <a:ext cx="8643937" cy="4786313"/>
          </a:xfrm>
          <a:prstGeom prst="rect">
            <a:avLst/>
          </a:prstGeom>
          <a:noFill/>
          <a:ln w="9525">
            <a:noFill/>
            <a:miter lim="800000"/>
            <a:headEnd/>
            <a:tailEnd/>
          </a:ln>
        </p:spPr>
        <p:txBody>
          <a:bodyPr/>
          <a:lstStyle/>
          <a:p>
            <a:pPr marL="285750" lvl="1" indent="-285750">
              <a:spcBef>
                <a:spcPts val="1200"/>
              </a:spcBef>
              <a:buFont typeface="Wingdings" pitchFamily="2" charset="2"/>
              <a:buChar char="§"/>
            </a:pPr>
            <a:r>
              <a:rPr lang="pt-PT" sz="1300" b="0"/>
              <a:t>No mundo real as situações de concorrência perfeita são mais a excepção do que a regra.</a:t>
            </a:r>
          </a:p>
          <a:p>
            <a:pPr marL="285750" lvl="1" indent="-285750">
              <a:lnSpc>
                <a:spcPct val="90000"/>
              </a:lnSpc>
              <a:spcBef>
                <a:spcPts val="1200"/>
              </a:spcBef>
              <a:buFont typeface="Wingdings" pitchFamily="2" charset="2"/>
              <a:buChar char="§"/>
            </a:pPr>
            <a:r>
              <a:rPr lang="pt-PT" sz="1300"/>
              <a:t>Monopólio</a:t>
            </a:r>
            <a:r>
              <a:rPr lang="pt-PT" sz="1300" b="0"/>
              <a:t> é o caso extremo (com bem homogéneo):</a:t>
            </a:r>
          </a:p>
          <a:p>
            <a:pPr lvl="2">
              <a:spcBef>
                <a:spcPts val="600"/>
              </a:spcBef>
            </a:pPr>
            <a:r>
              <a:rPr lang="pt-PT" sz="1300"/>
              <a:t>Natural</a:t>
            </a:r>
            <a:r>
              <a:rPr lang="pt-PT" sz="1300" b="0"/>
              <a:t>: rendimentos crescentes à escala (custo médio decrescente à medida que a produção aumenta - razões tecnológicas)</a:t>
            </a:r>
          </a:p>
          <a:p>
            <a:pPr lvl="2">
              <a:spcBef>
                <a:spcPts val="600"/>
              </a:spcBef>
            </a:pPr>
            <a:r>
              <a:rPr lang="pt-PT" sz="1300"/>
              <a:t>Artificial</a:t>
            </a:r>
            <a:r>
              <a:rPr lang="pt-PT" sz="1300" b="0"/>
              <a:t>: regulamentação (condicionamento)</a:t>
            </a:r>
          </a:p>
          <a:p>
            <a:pPr marL="285750" lvl="1" indent="-285750">
              <a:lnSpc>
                <a:spcPct val="90000"/>
              </a:lnSpc>
              <a:spcBef>
                <a:spcPts val="1200"/>
              </a:spcBef>
              <a:buFont typeface="Wingdings" pitchFamily="2" charset="2"/>
              <a:buChar char="§"/>
            </a:pPr>
            <a:r>
              <a:rPr lang="pt-PT" sz="1300" b="0"/>
              <a:t>Formas mais frequentes:</a:t>
            </a:r>
          </a:p>
          <a:p>
            <a:pPr lvl="2">
              <a:lnSpc>
                <a:spcPct val="90000"/>
              </a:lnSpc>
              <a:spcBef>
                <a:spcPts val="1200"/>
              </a:spcBef>
              <a:buFont typeface="Wingdings" pitchFamily="2" charset="2"/>
              <a:buChar char="§"/>
            </a:pPr>
            <a:r>
              <a:rPr lang="pt-PT" sz="1300" b="0"/>
              <a:t> Concorrência monopolística (bem ou serviço diferenciado) - </a:t>
            </a:r>
            <a:r>
              <a:rPr lang="pt-BR" sz="1300" b="0"/>
              <a:t>um exemplo paradigmático de concorrência monopolística é o das calças de ganga ("jeans"). Embora sejam fundamentalmente semelhantes, fortes campanhas de publicidade criam a diferenciação artificial através da "marca". Assim, para um consumidor influenciado por esta publicidade, "aqueles jeans daquela marca" tornam-se um produto "diferente", que apenas é fabricado por uma empresa - a qual passa a poder comportar-se como uma empresa monopolista, pois tem o "monopólio" daquela "marca". Desta forma passa a ser possível para estas empresas praticar peços de monopólio. Constituem mercados onde as estratégias de diferenciação do produto são claramente dominantes.</a:t>
            </a:r>
          </a:p>
          <a:p>
            <a:pPr lvl="2">
              <a:lnSpc>
                <a:spcPct val="90000"/>
              </a:lnSpc>
              <a:spcBef>
                <a:spcPts val="1200"/>
              </a:spcBef>
              <a:buFont typeface="Wingdings" pitchFamily="2" charset="2"/>
              <a:buChar char="§"/>
            </a:pPr>
            <a:r>
              <a:rPr lang="pt-PT" sz="1300" b="0"/>
              <a:t> Oligopólio (bem homogéneo) - indústria automóvel, serviços de transporte aéreo, sector energético, indústria de bebidas, ou seja, mercados onde o factor escala e o volume de produção constituem factores críticos de sucesso.</a:t>
            </a:r>
          </a:p>
          <a:p>
            <a:pPr lvl="2">
              <a:lnSpc>
                <a:spcPct val="90000"/>
              </a:lnSpc>
              <a:spcBef>
                <a:spcPts val="1200"/>
              </a:spcBef>
              <a:buFont typeface="Wingdings" pitchFamily="2" charset="2"/>
              <a:buChar char="§"/>
            </a:pPr>
            <a:r>
              <a:rPr lang="pt-PT" sz="1300" b="0"/>
              <a:t> Monopsónio (monopólio do lado da procura) - relação da indústria alimentar com a grande distribuição, relação de alguma indústria farmacêutica com as centrais de compras hospitalares.</a:t>
            </a:r>
          </a:p>
          <a:p>
            <a:pPr marL="285750" lvl="1" indent="-285750">
              <a:lnSpc>
                <a:spcPct val="90000"/>
              </a:lnSpc>
              <a:spcBef>
                <a:spcPts val="1200"/>
              </a:spcBef>
              <a:buFont typeface="Wingdings" pitchFamily="2" charset="2"/>
              <a:buChar char="§"/>
            </a:pPr>
            <a:r>
              <a:rPr lang="pt-PT" sz="1300" b="0"/>
              <a:t>Em todos os casos, constituem falhas de mercado. A intervenção do estado justifica-se para eliminar ou reduzir estas falhas:</a:t>
            </a:r>
          </a:p>
          <a:p>
            <a:pPr lvl="2">
              <a:spcBef>
                <a:spcPts val="600"/>
              </a:spcBef>
              <a:buFont typeface="Wingdings" pitchFamily="2" charset="2"/>
              <a:buChar char="ü"/>
            </a:pPr>
            <a:r>
              <a:rPr lang="pt-PT" sz="1300" b="0"/>
              <a:t>Empresa Pública</a:t>
            </a:r>
          </a:p>
          <a:p>
            <a:pPr lvl="2">
              <a:spcBef>
                <a:spcPts val="600"/>
              </a:spcBef>
              <a:buFont typeface="Wingdings" pitchFamily="2" charset="2"/>
              <a:buChar char="ü"/>
            </a:pPr>
            <a:r>
              <a:rPr lang="pt-PT" sz="1300" b="0"/>
              <a:t>Regulação</a:t>
            </a: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6086" name="TextBox 7"/>
          <p:cNvSpPr txBox="1">
            <a:spLocks noChangeArrowheads="1"/>
          </p:cNvSpPr>
          <p:nvPr/>
        </p:nvSpPr>
        <p:spPr bwMode="auto">
          <a:xfrm>
            <a:off x="214313" y="260350"/>
            <a:ext cx="8572500" cy="915988"/>
          </a:xfrm>
          <a:prstGeom prst="rect">
            <a:avLst/>
          </a:prstGeom>
          <a:noFill/>
          <a:ln w="9525">
            <a:noFill/>
            <a:miter lim="800000"/>
            <a:headEnd/>
            <a:tailEnd/>
          </a:ln>
        </p:spPr>
        <p:txBody>
          <a:bodyPr>
            <a:spAutoFit/>
          </a:bodyPr>
          <a:lstStyle/>
          <a:p>
            <a:r>
              <a:rPr lang="pt-PT" sz="2600" dirty="0"/>
              <a:t>Falhas microeconómicas de mercado (eficiência):</a:t>
            </a:r>
          </a:p>
          <a:p>
            <a:r>
              <a:rPr lang="pt-PT" sz="2800" dirty="0"/>
              <a:t>Concorrência Imperfeita</a:t>
            </a:r>
            <a:endParaRPr lang="pt-PT"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0C7236C3-053D-4578-99BC-8C244120DFCF}" type="slidenum">
              <a:rPr lang="pt-PT"/>
              <a:pPr>
                <a:defRPr/>
              </a:pPr>
              <a:t>12</a:t>
            </a:fld>
            <a:endParaRPr lang="pt-PT"/>
          </a:p>
        </p:txBody>
      </p:sp>
      <p:sp>
        <p:nvSpPr>
          <p:cNvPr id="44040"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3014" name="Rectangle 8"/>
          <p:cNvSpPr>
            <a:spLocks/>
          </p:cNvSpPr>
          <p:nvPr/>
        </p:nvSpPr>
        <p:spPr bwMode="auto">
          <a:xfrm>
            <a:off x="214313" y="1643063"/>
            <a:ext cx="8643937" cy="4786312"/>
          </a:xfrm>
          <a:prstGeom prst="rect">
            <a:avLst/>
          </a:prstGeom>
          <a:solidFill>
            <a:srgbClr val="AB8421"/>
          </a:solidFill>
          <a:ln w="9525">
            <a:noFill/>
            <a:miter lim="800000"/>
            <a:headEnd/>
            <a:tailEnd/>
          </a:ln>
        </p:spPr>
        <p:txBody>
          <a:bodyPr/>
          <a:lstStyle/>
          <a:p>
            <a:pPr marL="1200150" lvl="2" indent="-285750">
              <a:lnSpc>
                <a:spcPct val="90000"/>
              </a:lnSpc>
              <a:spcBef>
                <a:spcPct val="20000"/>
              </a:spcBef>
              <a:buFont typeface="Wingdings" pitchFamily="2" charset="2"/>
              <a:buChar char="ü"/>
              <a:defRPr/>
            </a:pPr>
            <a:endParaRPr lang="pt-PT" sz="1800" b="0" dirty="0">
              <a:latin typeface="Arial" pitchFamily="34" charset="0"/>
            </a:endParaRPr>
          </a:p>
          <a:p>
            <a:pPr marL="360000" lvl="2">
              <a:lnSpc>
                <a:spcPct val="90000"/>
              </a:lnSpc>
              <a:spcBef>
                <a:spcPct val="20000"/>
              </a:spcBef>
              <a:defRPr/>
            </a:pPr>
            <a:r>
              <a:rPr lang="pt-PT" sz="1800" b="0" dirty="0">
                <a:solidFill>
                  <a:schemeClr val="bg1"/>
                </a:solidFill>
                <a:latin typeface="Arial" pitchFamily="34" charset="0"/>
              </a:rPr>
              <a:t>Uma situação de monopólio conduz a um equilíbrio com preço mais elevado e uma quantidade transacionada mais baixa do que a que seria obtida em concorrência perfeita .</a:t>
            </a: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4044" name="TextBox 7"/>
          <p:cNvSpPr txBox="1">
            <a:spLocks noChangeArrowheads="1"/>
          </p:cNvSpPr>
          <p:nvPr/>
        </p:nvSpPr>
        <p:spPr bwMode="auto">
          <a:xfrm>
            <a:off x="214313" y="357188"/>
            <a:ext cx="8572500" cy="923925"/>
          </a:xfrm>
          <a:prstGeom prst="rect">
            <a:avLst/>
          </a:prstGeom>
          <a:noFill/>
          <a:ln w="9525">
            <a:noFill/>
            <a:miter lim="800000"/>
            <a:headEnd/>
            <a:tailEnd/>
          </a:ln>
        </p:spPr>
        <p:txBody>
          <a:bodyPr>
            <a:spAutoFit/>
          </a:bodyPr>
          <a:lstStyle/>
          <a:p>
            <a:r>
              <a:rPr lang="pt-PT" sz="2600" dirty="0"/>
              <a:t>Falhas microeconómicas de mercado (eficiência):</a:t>
            </a:r>
          </a:p>
          <a:p>
            <a:r>
              <a:rPr lang="pt-PT" sz="2800" dirty="0"/>
              <a:t>Concorrência Imperfeita</a:t>
            </a:r>
            <a:endParaRPr lang="pt-PT" sz="2600" dirty="0"/>
          </a:p>
        </p:txBody>
      </p:sp>
      <p:sp>
        <p:nvSpPr>
          <p:cNvPr id="4404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sp>
        <p:nvSpPr>
          <p:cNvPr id="4404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graphicFrame>
        <p:nvGraphicFramePr>
          <p:cNvPr id="44035" name="Object 3"/>
          <p:cNvGraphicFramePr>
            <a:graphicFrameLocks noChangeAspect="1"/>
          </p:cNvGraphicFramePr>
          <p:nvPr/>
        </p:nvGraphicFramePr>
        <p:xfrm>
          <a:off x="285750" y="2857500"/>
          <a:ext cx="4214813" cy="3378200"/>
        </p:xfrm>
        <a:graphic>
          <a:graphicData uri="http://schemas.openxmlformats.org/presentationml/2006/ole">
            <mc:AlternateContent xmlns:mc="http://schemas.openxmlformats.org/markup-compatibility/2006">
              <mc:Choice xmlns:v="urn:schemas-microsoft-com:vml" Requires="v">
                <p:oleObj name="Slide" r:id="rId3" imgW="4570530" imgH="3427618" progId="PowerPoint.Slide.12">
                  <p:embed/>
                </p:oleObj>
              </mc:Choice>
              <mc:Fallback>
                <p:oleObj name="Slide" r:id="rId3" imgW="4570530" imgH="3427618" progId="PowerPoint.Slide.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l="5809" t="3658" r="5389" b="4628"/>
                      <a:stretch>
                        <a:fillRect/>
                      </a:stretch>
                    </p:blipFill>
                    <p:spPr bwMode="auto">
                      <a:xfrm>
                        <a:off x="285750" y="2857500"/>
                        <a:ext cx="4214813" cy="337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4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graphicFrame>
        <p:nvGraphicFramePr>
          <p:cNvPr id="44037" name="Object 5"/>
          <p:cNvGraphicFramePr>
            <a:graphicFrameLocks noChangeAspect="1"/>
          </p:cNvGraphicFramePr>
          <p:nvPr/>
        </p:nvGraphicFramePr>
        <p:xfrm>
          <a:off x="4643438" y="2857500"/>
          <a:ext cx="4081462" cy="3357563"/>
        </p:xfrm>
        <a:graphic>
          <a:graphicData uri="http://schemas.openxmlformats.org/presentationml/2006/ole">
            <mc:AlternateContent xmlns:mc="http://schemas.openxmlformats.org/markup-compatibility/2006">
              <mc:Choice xmlns:v="urn:schemas-microsoft-com:vml" Requires="v">
                <p:oleObj name="Slide" r:id="rId5" imgW="4570530" imgH="3427618" progId="PowerPoint.Slide.12">
                  <p:embed/>
                </p:oleObj>
              </mc:Choice>
              <mc:Fallback>
                <p:oleObj name="Slide" r:id="rId5" imgW="4570530" imgH="3427618" progId="PowerPoint.Slide.12">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l="5078" t="3473" r="10104" b="6007"/>
                      <a:stretch>
                        <a:fillRect/>
                      </a:stretch>
                    </p:blipFill>
                    <p:spPr bwMode="auto">
                      <a:xfrm>
                        <a:off x="4643438" y="2857500"/>
                        <a:ext cx="4081462" cy="335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2811AC23-6015-4DF4-99DB-653570027F0D}" type="slidenum">
              <a:rPr lang="pt-PT"/>
              <a:pPr>
                <a:defRPr/>
              </a:pPr>
              <a:t>13</a:t>
            </a:fld>
            <a:endParaRPr lang="pt-PT"/>
          </a:p>
        </p:txBody>
      </p:sp>
      <p:sp>
        <p:nvSpPr>
          <p:cNvPr id="51202"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51204" name="Rectangle 8"/>
          <p:cNvSpPr>
            <a:spLocks/>
          </p:cNvSpPr>
          <p:nvPr/>
        </p:nvSpPr>
        <p:spPr bwMode="auto">
          <a:xfrm>
            <a:off x="357188" y="1643063"/>
            <a:ext cx="8501062" cy="4786312"/>
          </a:xfrm>
          <a:prstGeom prst="rect">
            <a:avLst/>
          </a:prstGeom>
          <a:noFill/>
          <a:ln w="9525">
            <a:noFill/>
            <a:miter lim="800000"/>
            <a:headEnd/>
            <a:tailEnd/>
          </a:ln>
        </p:spPr>
        <p:txBody>
          <a:bodyPr/>
          <a:lstStyle/>
          <a:p>
            <a:pPr marL="285750" lvl="1" indent="-285750">
              <a:spcBef>
                <a:spcPts val="1200"/>
              </a:spcBef>
              <a:buFont typeface="Wingdings" pitchFamily="2" charset="2"/>
              <a:buChar char="q"/>
            </a:pPr>
            <a:r>
              <a:rPr lang="pt-PT" sz="1800" b="0"/>
              <a:t>Existe uma externalidade quando a acção de um agente afecta significativamente o bem-estar de outro agente, e esse efeito não é transmitido através do sistema de preços.</a:t>
            </a:r>
          </a:p>
          <a:p>
            <a:pPr marL="285750" lvl="1" indent="-285750">
              <a:spcBef>
                <a:spcPts val="1200"/>
              </a:spcBef>
              <a:buFont typeface="Wingdings" pitchFamily="2" charset="2"/>
              <a:buChar char="q"/>
            </a:pPr>
            <a:endParaRPr lang="pt-PT" sz="1800" b="0"/>
          </a:p>
          <a:p>
            <a:pPr marL="285750" lvl="1" indent="-285750">
              <a:spcBef>
                <a:spcPts val="1200"/>
              </a:spcBef>
              <a:buFont typeface="Wingdings" pitchFamily="2" charset="2"/>
              <a:buChar char="q"/>
            </a:pPr>
            <a:r>
              <a:rPr lang="pt-PT" sz="1800" b="0"/>
              <a:t>As externalidades podem ser: </a:t>
            </a:r>
          </a:p>
          <a:p>
            <a:pPr marL="1200150" lvl="3" indent="-285750">
              <a:spcBef>
                <a:spcPts val="600"/>
              </a:spcBef>
              <a:buFont typeface="Wingdings" pitchFamily="2" charset="2"/>
              <a:buChar char="ü"/>
            </a:pPr>
            <a:r>
              <a:rPr lang="pt-PT" sz="1800" b="0"/>
              <a:t>Positivas (ensino superior)/Negativas (consumo de tabaco); </a:t>
            </a:r>
          </a:p>
          <a:p>
            <a:pPr marL="1200150" lvl="3" indent="-285750">
              <a:spcBef>
                <a:spcPts val="600"/>
              </a:spcBef>
              <a:buFont typeface="Wingdings" pitchFamily="2" charset="2"/>
              <a:buChar char="ü"/>
            </a:pPr>
            <a:r>
              <a:rPr lang="pt-PT" sz="1800" b="0"/>
              <a:t>Consumo (consumo de droga)/Produção (poluição ambiental gerada pela produção de aço); </a:t>
            </a:r>
          </a:p>
          <a:p>
            <a:pPr marL="1200150" lvl="3" indent="-285750">
              <a:spcBef>
                <a:spcPts val="600"/>
              </a:spcBef>
              <a:buFont typeface="Wingdings" pitchFamily="2" charset="2"/>
              <a:buChar char="ü"/>
            </a:pPr>
            <a:r>
              <a:rPr lang="pt-PT" sz="1800" b="0"/>
              <a:t>Envolver Poucos/Muitos Agentes.</a:t>
            </a:r>
          </a:p>
          <a:p>
            <a:pPr marL="285750" lvl="1" indent="-285750">
              <a:spcBef>
                <a:spcPts val="1200"/>
              </a:spcBef>
              <a:buFont typeface="Wingdings" pitchFamily="2" charset="2"/>
              <a:buChar char="q"/>
            </a:pPr>
            <a:endParaRPr lang="pt-PT" sz="1800" b="0"/>
          </a:p>
          <a:p>
            <a:pPr marL="285750" lvl="1" indent="-285750">
              <a:spcBef>
                <a:spcPts val="1200"/>
              </a:spcBef>
              <a:buFont typeface="Wingdings" pitchFamily="2" charset="2"/>
              <a:buChar char="q"/>
            </a:pPr>
            <a:r>
              <a:rPr lang="pt-PT" sz="1800" b="0"/>
              <a:t>Uma externalidade negativa (positiva) gera um custo (benefício) marginal externo que é o custo (benefício) adicional, para todos os agentes económicos afectados pela externalidade, de se produzir mais uma unidade do bem.</a:t>
            </a: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51206" name="TextBox 7"/>
          <p:cNvSpPr txBox="1">
            <a:spLocks noChangeArrowheads="1"/>
          </p:cNvSpPr>
          <p:nvPr/>
        </p:nvSpPr>
        <p:spPr bwMode="auto">
          <a:xfrm>
            <a:off x="214313" y="357188"/>
            <a:ext cx="8572500" cy="923925"/>
          </a:xfrm>
          <a:prstGeom prst="rect">
            <a:avLst/>
          </a:prstGeom>
          <a:noFill/>
          <a:ln w="9525">
            <a:noFill/>
            <a:miter lim="800000"/>
            <a:headEnd/>
            <a:tailEnd/>
          </a:ln>
        </p:spPr>
        <p:txBody>
          <a:bodyPr>
            <a:spAutoFit/>
          </a:bodyPr>
          <a:lstStyle/>
          <a:p>
            <a:r>
              <a:rPr lang="pt-PT" sz="2600" dirty="0"/>
              <a:t>Falhas microeconómicas de mercado (eficiência):</a:t>
            </a:r>
          </a:p>
          <a:p>
            <a:r>
              <a:rPr lang="pt-PT" sz="2800" dirty="0"/>
              <a:t>Externalidades (1)</a:t>
            </a:r>
            <a:endParaRPr lang="pt-PT"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a:xfrm>
            <a:off x="6938994" y="6564337"/>
            <a:ext cx="2133600" cy="365125"/>
          </a:xfrm>
        </p:spPr>
        <p:txBody>
          <a:bodyPr/>
          <a:lstStyle/>
          <a:p>
            <a:pPr>
              <a:defRPr/>
            </a:pPr>
            <a:fld id="{9ABC01CF-C335-4C4F-A811-B34E3309C44E}" type="slidenum">
              <a:rPr lang="pt-PT"/>
              <a:pPr>
                <a:defRPr/>
              </a:pPr>
              <a:t>14</a:t>
            </a:fld>
            <a:endParaRPr lang="pt-PT" dirty="0"/>
          </a:p>
        </p:txBody>
      </p:sp>
      <p:sp>
        <p:nvSpPr>
          <p:cNvPr id="116745" name="Marcador de Posição do Rodapé 2"/>
          <p:cNvSpPr>
            <a:spLocks noGrp="1"/>
          </p:cNvSpPr>
          <p:nvPr>
            <p:ph type="ftr" sz="quarter" idx="11"/>
          </p:nvPr>
        </p:nvSpPr>
        <p:spPr bwMode="auto">
          <a:xfrm>
            <a:off x="3124200" y="6564337"/>
            <a:ext cx="2895600" cy="365125"/>
          </a:xfrm>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16748" name="TextBox 7"/>
          <p:cNvSpPr txBox="1">
            <a:spLocks noChangeArrowheads="1"/>
          </p:cNvSpPr>
          <p:nvPr/>
        </p:nvSpPr>
        <p:spPr bwMode="auto">
          <a:xfrm>
            <a:off x="214313" y="357188"/>
            <a:ext cx="8572500" cy="892175"/>
          </a:xfrm>
          <a:prstGeom prst="rect">
            <a:avLst/>
          </a:prstGeom>
          <a:noFill/>
          <a:ln w="9525">
            <a:noFill/>
            <a:miter lim="800000"/>
            <a:headEnd/>
            <a:tailEnd/>
          </a:ln>
        </p:spPr>
        <p:txBody>
          <a:bodyPr>
            <a:spAutoFit/>
          </a:bodyPr>
          <a:lstStyle/>
          <a:p>
            <a:r>
              <a:rPr lang="pt-PT" sz="2600" dirty="0"/>
              <a:t>Falhas microeconómicas de mercado (eficiência):</a:t>
            </a:r>
          </a:p>
          <a:p>
            <a:r>
              <a:rPr lang="pt-PT" sz="2600" dirty="0"/>
              <a:t>Externalidades negativas e positivas na produção</a:t>
            </a:r>
          </a:p>
        </p:txBody>
      </p:sp>
      <p:sp>
        <p:nvSpPr>
          <p:cNvPr id="11674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sp>
        <p:nvSpPr>
          <p:cNvPr id="11675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graphicFrame>
        <p:nvGraphicFramePr>
          <p:cNvPr id="116743" name="Object 7"/>
          <p:cNvGraphicFramePr>
            <a:graphicFrameLocks noChangeAspect="1"/>
          </p:cNvGraphicFramePr>
          <p:nvPr/>
        </p:nvGraphicFramePr>
        <p:xfrm>
          <a:off x="428625" y="1214438"/>
          <a:ext cx="8215313" cy="4576762"/>
        </p:xfrm>
        <a:graphic>
          <a:graphicData uri="http://schemas.openxmlformats.org/presentationml/2006/ole">
            <mc:AlternateContent xmlns:mc="http://schemas.openxmlformats.org/markup-compatibility/2006">
              <mc:Choice xmlns:v="urn:schemas-microsoft-com:vml" Requires="v">
                <p:oleObj name="Slide" r:id="rId3" imgW="4570530" imgH="3427618" progId="PowerPoint.Slide.12">
                  <p:embed/>
                </p:oleObj>
              </mc:Choice>
              <mc:Fallback>
                <p:oleObj name="Slide" r:id="rId3" imgW="4570530" imgH="3427618" progId="PowerPoint.Slide.12">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t="18776" b="6555"/>
                      <a:stretch>
                        <a:fillRect/>
                      </a:stretch>
                    </p:blipFill>
                    <p:spPr bwMode="auto">
                      <a:xfrm>
                        <a:off x="428625" y="1214438"/>
                        <a:ext cx="8215313" cy="4576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p:nvPr/>
        </p:nvSpPr>
        <p:spPr>
          <a:xfrm>
            <a:off x="428654" y="5834084"/>
            <a:ext cx="8215312" cy="738188"/>
          </a:xfrm>
          <a:prstGeom prst="rect">
            <a:avLst/>
          </a:prstGeom>
          <a:solidFill>
            <a:schemeClr val="accent2">
              <a:lumMod val="40000"/>
              <a:lumOff val="60000"/>
            </a:schemeClr>
          </a:solidFill>
        </p:spPr>
        <p:txBody>
          <a:bodyPr>
            <a:spAutoFit/>
          </a:bodyPr>
          <a:lstStyle/>
          <a:p>
            <a:pPr marL="0" lvl="1" algn="ctr">
              <a:buFont typeface="Wingdings" pitchFamily="2" charset="2"/>
              <a:buChar char="q"/>
              <a:defRPr/>
            </a:pPr>
            <a:r>
              <a:rPr lang="pt-PT" sz="1400" b="0" dirty="0"/>
              <a:t>    Uma externalidade introduz uma divergência entre:custo marginal privado e custo marginal social (externalidade negativa) ou entre:benefício marginal privado e benefício marginal social (externalidade positiva)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8A77A851-3251-430C-8016-FE2B122D0156}" type="slidenum">
              <a:rPr lang="pt-PT"/>
              <a:pPr>
                <a:defRPr/>
              </a:pPr>
              <a:t>15</a:t>
            </a:fld>
            <a:endParaRPr lang="pt-PT"/>
          </a:p>
        </p:txBody>
      </p:sp>
      <p:sp>
        <p:nvSpPr>
          <p:cNvPr id="125957"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25960" name="TextBox 7"/>
          <p:cNvSpPr txBox="1">
            <a:spLocks noChangeArrowheads="1"/>
          </p:cNvSpPr>
          <p:nvPr/>
        </p:nvSpPr>
        <p:spPr bwMode="auto">
          <a:xfrm>
            <a:off x="214313" y="357188"/>
            <a:ext cx="8572500" cy="892175"/>
          </a:xfrm>
          <a:prstGeom prst="rect">
            <a:avLst/>
          </a:prstGeom>
          <a:noFill/>
          <a:ln w="9525">
            <a:noFill/>
            <a:miter lim="800000"/>
            <a:headEnd/>
            <a:tailEnd/>
          </a:ln>
        </p:spPr>
        <p:txBody>
          <a:bodyPr>
            <a:spAutoFit/>
          </a:bodyPr>
          <a:lstStyle/>
          <a:p>
            <a:r>
              <a:rPr lang="pt-PT" sz="2600" dirty="0"/>
              <a:t>Falhas microeconómicas de mercado (eficiência):</a:t>
            </a:r>
          </a:p>
          <a:p>
            <a:r>
              <a:rPr lang="pt-PT" sz="2600" dirty="0"/>
              <a:t>Externalidades negativas e positivas no consumo</a:t>
            </a:r>
          </a:p>
        </p:txBody>
      </p:sp>
      <p:sp>
        <p:nvSpPr>
          <p:cNvPr id="12596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sp>
        <p:nvSpPr>
          <p:cNvPr id="12596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US"/>
          </a:p>
        </p:txBody>
      </p:sp>
      <p:graphicFrame>
        <p:nvGraphicFramePr>
          <p:cNvPr id="125955" name="Object 3"/>
          <p:cNvGraphicFramePr>
            <a:graphicFrameLocks noChangeAspect="1"/>
          </p:cNvGraphicFramePr>
          <p:nvPr/>
        </p:nvGraphicFramePr>
        <p:xfrm>
          <a:off x="447675" y="1500188"/>
          <a:ext cx="8124825" cy="4848225"/>
        </p:xfrm>
        <a:graphic>
          <a:graphicData uri="http://schemas.openxmlformats.org/presentationml/2006/ole">
            <mc:AlternateContent xmlns:mc="http://schemas.openxmlformats.org/markup-compatibility/2006">
              <mc:Choice xmlns:v="urn:schemas-microsoft-com:vml" Requires="v">
                <p:oleObj name="Slide" r:id="rId3" imgW="4570530" imgH="3427618" progId="PowerPoint.Slide.12">
                  <p:embed/>
                </p:oleObj>
              </mc:Choice>
              <mc:Fallback>
                <p:oleObj name="Slide" r:id="rId3" imgW="4570530" imgH="3427618" progId="PowerPoint.Slide.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t="19907"/>
                      <a:stretch>
                        <a:fillRect/>
                      </a:stretch>
                    </p:blipFill>
                    <p:spPr bwMode="auto">
                      <a:xfrm>
                        <a:off x="447675" y="1500188"/>
                        <a:ext cx="8124825" cy="484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800F60A2-6E19-41D1-81F8-561A6E10CB1A}" type="slidenum">
              <a:rPr lang="pt-PT"/>
              <a:pPr>
                <a:defRPr/>
              </a:pPr>
              <a:t>16</a:t>
            </a:fld>
            <a:endParaRPr lang="pt-PT"/>
          </a:p>
        </p:txBody>
      </p:sp>
      <p:sp>
        <p:nvSpPr>
          <p:cNvPr id="128002"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28004" name="Rectangle 8"/>
          <p:cNvSpPr>
            <a:spLocks/>
          </p:cNvSpPr>
          <p:nvPr/>
        </p:nvSpPr>
        <p:spPr bwMode="auto">
          <a:xfrm>
            <a:off x="357188" y="1643063"/>
            <a:ext cx="8501062" cy="4786312"/>
          </a:xfrm>
          <a:prstGeom prst="rect">
            <a:avLst/>
          </a:prstGeom>
          <a:noFill/>
          <a:ln w="9525">
            <a:noFill/>
            <a:miter lim="800000"/>
            <a:headEnd/>
            <a:tailEnd/>
          </a:ln>
        </p:spPr>
        <p:txBody>
          <a:bodyPr/>
          <a:lstStyle/>
          <a:p>
            <a:pPr marL="285750" lvl="1" indent="-285750">
              <a:spcBef>
                <a:spcPts val="1200"/>
              </a:spcBef>
              <a:buFont typeface="Wingdings" pitchFamily="2" charset="2"/>
              <a:buChar char="q"/>
            </a:pPr>
            <a:r>
              <a:rPr lang="pt-PT"/>
              <a:t>Significado prático</a:t>
            </a:r>
            <a:endParaRPr lang="pt-PT" b="0"/>
          </a:p>
          <a:p>
            <a:pPr marL="285750" lvl="1" indent="-285750">
              <a:spcBef>
                <a:spcPts val="1200"/>
              </a:spcBef>
              <a:buFont typeface="Wingdings" pitchFamily="2" charset="2"/>
              <a:buChar char="ü"/>
            </a:pPr>
            <a:r>
              <a:rPr lang="pt-PT" sz="1800" b="0"/>
              <a:t>Uma externalidade negativa implica que os agentes que produzem (consomem) o produto envolvido terão tendência a produzi-lo (consumi-lo) numa quantidade superior ao que aconteceria se não se verificasse essa externalidade. </a:t>
            </a:r>
          </a:p>
          <a:p>
            <a:pPr marL="285750" lvl="1" indent="-285750">
              <a:spcBef>
                <a:spcPts val="1200"/>
              </a:spcBef>
              <a:buFont typeface="Wingdings" pitchFamily="2" charset="2"/>
              <a:buChar char="ü"/>
            </a:pPr>
            <a:r>
              <a:rPr lang="pt-PT" b="0"/>
              <a:t>Simetricamente no caso de uma externalidade positiva.</a:t>
            </a:r>
          </a:p>
          <a:p>
            <a:pPr marL="285750" lvl="1" indent="-285750">
              <a:spcBef>
                <a:spcPts val="1200"/>
              </a:spcBef>
              <a:buFont typeface="Wingdings" pitchFamily="2" charset="2"/>
              <a:buChar char="q"/>
            </a:pPr>
            <a:r>
              <a:rPr lang="pt-PT"/>
              <a:t>Intervenção do estado:</a:t>
            </a:r>
          </a:p>
          <a:p>
            <a:pPr marL="285750" lvl="1" indent="-285750">
              <a:spcBef>
                <a:spcPts val="1200"/>
              </a:spcBef>
              <a:buFont typeface="Wingdings" pitchFamily="2" charset="2"/>
              <a:buChar char="ü"/>
            </a:pPr>
            <a:r>
              <a:rPr lang="pt-PT" sz="1800" b="0"/>
              <a:t>Atribuição de subsídios no caso de externalidades positivas e imposição de imposto específico no caso das externalidade negativas.</a:t>
            </a: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28006" name="TextBox 7"/>
          <p:cNvSpPr txBox="1">
            <a:spLocks noChangeArrowheads="1"/>
          </p:cNvSpPr>
          <p:nvPr/>
        </p:nvSpPr>
        <p:spPr bwMode="auto">
          <a:xfrm>
            <a:off x="214313" y="357188"/>
            <a:ext cx="8572500" cy="923925"/>
          </a:xfrm>
          <a:prstGeom prst="rect">
            <a:avLst/>
          </a:prstGeom>
          <a:noFill/>
          <a:ln w="9525">
            <a:noFill/>
            <a:miter lim="800000"/>
            <a:headEnd/>
            <a:tailEnd/>
          </a:ln>
        </p:spPr>
        <p:txBody>
          <a:bodyPr>
            <a:spAutoFit/>
          </a:bodyPr>
          <a:lstStyle/>
          <a:p>
            <a:r>
              <a:rPr lang="pt-PT" sz="2600" dirty="0"/>
              <a:t>Falhas microeconómicas de mercado (eficiência):</a:t>
            </a:r>
          </a:p>
          <a:p>
            <a:r>
              <a:rPr lang="pt-PT" sz="2800" dirty="0"/>
              <a:t>Externalidades (2)</a:t>
            </a:r>
            <a:endParaRPr lang="pt-PT"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A80BE557-C746-4EAC-9D14-0328E6B35E7F}" type="slidenum">
              <a:rPr lang="pt-PT"/>
              <a:pPr>
                <a:defRPr/>
              </a:pPr>
              <a:t>17</a:t>
            </a:fld>
            <a:endParaRPr lang="pt-PT"/>
          </a:p>
        </p:txBody>
      </p:sp>
      <p:sp>
        <p:nvSpPr>
          <p:cNvPr id="130050"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30052" name="Rectangle 8"/>
          <p:cNvSpPr>
            <a:spLocks/>
          </p:cNvSpPr>
          <p:nvPr/>
        </p:nvSpPr>
        <p:spPr bwMode="auto">
          <a:xfrm>
            <a:off x="214313" y="1285875"/>
            <a:ext cx="8643937" cy="5143500"/>
          </a:xfrm>
          <a:prstGeom prst="rect">
            <a:avLst/>
          </a:prstGeom>
          <a:noFill/>
          <a:ln w="9525">
            <a:noFill/>
            <a:miter lim="800000"/>
            <a:headEnd/>
            <a:tailEnd/>
          </a:ln>
        </p:spPr>
        <p:txBody>
          <a:bodyPr/>
          <a:lstStyle/>
          <a:p>
            <a:pPr marL="285750" indent="-285750">
              <a:spcBef>
                <a:spcPct val="20000"/>
              </a:spcBef>
              <a:buFont typeface="Wingdings" pitchFamily="2" charset="2"/>
              <a:buChar char="q"/>
            </a:pPr>
            <a:r>
              <a:rPr lang="pt-PT"/>
              <a:t> Bens públicos </a:t>
            </a:r>
            <a:r>
              <a:rPr lang="pt-PT" sz="1800" b="0"/>
              <a:t>são os que gozam das propriedades de ‘não rivalidade’ e ‘não exclusão’ no consumo. </a:t>
            </a:r>
            <a:endParaRPr lang="pt-PT" b="0"/>
          </a:p>
          <a:p>
            <a:pPr marL="285750" indent="-285750">
              <a:spcBef>
                <a:spcPts val="900"/>
              </a:spcBef>
              <a:buFont typeface="Wingdings" pitchFamily="2" charset="2"/>
              <a:buChar char="q"/>
            </a:pPr>
            <a:r>
              <a:rPr lang="pt-PT"/>
              <a:t> Não rivalidade </a:t>
            </a:r>
          </a:p>
          <a:p>
            <a:pPr marL="742950" lvl="1" indent="-285750">
              <a:spcBef>
                <a:spcPct val="20000"/>
              </a:spcBef>
              <a:buFont typeface="Wingdings" pitchFamily="2" charset="2"/>
              <a:buChar char="ü"/>
            </a:pPr>
            <a:r>
              <a:rPr lang="pt-PT" sz="1700" b="0"/>
              <a:t>O consumo é rival se o consumo de um bem (ou serviço) por parte de um indivíduo impossibilita outro de o consumir</a:t>
            </a:r>
            <a:r>
              <a:rPr lang="pt-PT" sz="1700"/>
              <a:t>.</a:t>
            </a:r>
          </a:p>
          <a:p>
            <a:pPr marL="742950" lvl="1" indent="-285750">
              <a:spcBef>
                <a:spcPct val="20000"/>
              </a:spcBef>
              <a:buFont typeface="Wingdings" pitchFamily="2" charset="2"/>
              <a:buChar char="ü"/>
            </a:pPr>
            <a:r>
              <a:rPr lang="pt-PT" sz="1700" b="0"/>
              <a:t>Impossibilidade de cobrança de custo por cada utilizador adicional </a:t>
            </a:r>
            <a:r>
              <a:rPr lang="pt-PT" sz="1700" b="0">
                <a:sym typeface="Wingdings" pitchFamily="2" charset="2"/>
              </a:rPr>
              <a:t></a:t>
            </a:r>
            <a:r>
              <a:rPr lang="pt-PT" sz="1700" b="0"/>
              <a:t> Produtor do bem público suporta todo o custo da sua produção </a:t>
            </a:r>
            <a:r>
              <a:rPr lang="pt-PT" sz="1700" b="0">
                <a:sym typeface="Wingdings" pitchFamily="2" charset="2"/>
              </a:rPr>
              <a:t></a:t>
            </a:r>
            <a:r>
              <a:rPr lang="pt-PT" sz="1700" b="0"/>
              <a:t> desicentivo à produção de bens públicos por privados</a:t>
            </a:r>
          </a:p>
          <a:p>
            <a:pPr marL="285750" indent="-285750">
              <a:spcBef>
                <a:spcPts val="900"/>
              </a:spcBef>
              <a:buFont typeface="Wingdings" pitchFamily="2" charset="2"/>
              <a:buChar char="q"/>
            </a:pPr>
            <a:r>
              <a:rPr lang="pt-PT"/>
              <a:t> Não exclusão</a:t>
            </a:r>
          </a:p>
          <a:p>
            <a:pPr marL="742950" lvl="1" indent="-285750">
              <a:spcBef>
                <a:spcPct val="20000"/>
              </a:spcBef>
              <a:buFont typeface="Wingdings" pitchFamily="2" charset="2"/>
              <a:buChar char="ü"/>
            </a:pPr>
            <a:r>
              <a:rPr lang="pt-PT" sz="1700" b="0"/>
              <a:t>Há desincentivo à produção por privados, tanto maior quanto maior o número de beneficiários.</a:t>
            </a:r>
          </a:p>
          <a:p>
            <a:pPr marL="742950" lvl="1" indent="-285750">
              <a:spcBef>
                <a:spcPct val="20000"/>
              </a:spcBef>
              <a:buFont typeface="Wingdings" pitchFamily="2" charset="2"/>
              <a:buChar char="ü"/>
            </a:pPr>
            <a:r>
              <a:rPr lang="pt-PT" sz="1700" b="0"/>
              <a:t>A dificuldade ou impossibilidade de exclusão acentua o problema do “passageiro clandestino” ou </a:t>
            </a:r>
            <a:r>
              <a:rPr lang="pt-PT" sz="1700" i="1"/>
              <a:t>free-rider</a:t>
            </a:r>
            <a:r>
              <a:rPr lang="pt-PT" sz="1700" b="0"/>
              <a:t> e a impracticabilidade do mercado</a:t>
            </a:r>
          </a:p>
          <a:p>
            <a:pPr marL="742950" lvl="1" indent="-285750">
              <a:spcBef>
                <a:spcPct val="20000"/>
              </a:spcBef>
              <a:buFont typeface="Wingdings" pitchFamily="2" charset="2"/>
              <a:buChar char="ü"/>
            </a:pPr>
            <a:r>
              <a:rPr lang="pt-PT" sz="1700" b="0"/>
              <a:t>Tragédia dos comuns (sobre-exploração de propriedade comum) </a:t>
            </a:r>
            <a:r>
              <a:rPr lang="pt-PT" sz="1700" b="0">
                <a:sym typeface="Wingdings" pitchFamily="2" charset="2"/>
              </a:rPr>
              <a:t></a:t>
            </a:r>
            <a:r>
              <a:rPr lang="pt-PT" sz="1700" b="0"/>
              <a:t> ruína do bem</a:t>
            </a:r>
            <a:endParaRPr lang="en-US" sz="1700" b="0"/>
          </a:p>
          <a:p>
            <a:pPr marL="742950" lvl="1" indent="-285750">
              <a:spcBef>
                <a:spcPct val="20000"/>
              </a:spcBef>
              <a:buFont typeface="Wingdings" pitchFamily="2" charset="2"/>
              <a:buChar char="ü"/>
            </a:pPr>
            <a:r>
              <a:rPr lang="pt-PT" sz="1700" b="0"/>
              <a:t>A exclusão não é desejável porque não há benefícios da exclusão e há custos</a:t>
            </a:r>
          </a:p>
          <a:p>
            <a:pPr marL="1200150" lvl="2" indent="-285750">
              <a:lnSpc>
                <a:spcPct val="90000"/>
              </a:lnSpc>
              <a:spcBef>
                <a:spcPct val="20000"/>
              </a:spcBef>
            </a:pPr>
            <a:endParaRPr lang="pt-PT" sz="1800" b="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30054" name="TextBox 7"/>
          <p:cNvSpPr txBox="1">
            <a:spLocks noChangeArrowheads="1"/>
          </p:cNvSpPr>
          <p:nvPr/>
        </p:nvSpPr>
        <p:spPr bwMode="auto">
          <a:xfrm>
            <a:off x="214313" y="357188"/>
            <a:ext cx="8572500" cy="923925"/>
          </a:xfrm>
          <a:prstGeom prst="rect">
            <a:avLst/>
          </a:prstGeom>
          <a:noFill/>
          <a:ln w="9525">
            <a:noFill/>
            <a:miter lim="800000"/>
            <a:headEnd/>
            <a:tailEnd/>
          </a:ln>
        </p:spPr>
        <p:txBody>
          <a:bodyPr>
            <a:spAutoFit/>
          </a:bodyPr>
          <a:lstStyle/>
          <a:p>
            <a:r>
              <a:rPr lang="pt-PT" sz="2600" dirty="0"/>
              <a:t>Falhas microeconómicas de mercado (eficiência):</a:t>
            </a:r>
          </a:p>
          <a:p>
            <a:r>
              <a:rPr lang="pt-PT" sz="2800" dirty="0"/>
              <a:t>Bens Públicos</a:t>
            </a:r>
            <a:endParaRPr lang="pt-PT"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ADEA4566-B16A-470C-B0FB-C6A3AA2F3627}" type="slidenum">
              <a:rPr lang="pt-PT"/>
              <a:pPr>
                <a:defRPr/>
              </a:pPr>
              <a:t>18</a:t>
            </a:fld>
            <a:endParaRPr lang="pt-PT"/>
          </a:p>
        </p:txBody>
      </p:sp>
      <p:sp>
        <p:nvSpPr>
          <p:cNvPr id="132098"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32100" name="Rectangle 8"/>
          <p:cNvSpPr>
            <a:spLocks/>
          </p:cNvSpPr>
          <p:nvPr/>
        </p:nvSpPr>
        <p:spPr bwMode="auto">
          <a:xfrm>
            <a:off x="285750" y="1857375"/>
            <a:ext cx="8643938" cy="4357688"/>
          </a:xfrm>
          <a:prstGeom prst="rect">
            <a:avLst/>
          </a:prstGeom>
          <a:noFill/>
          <a:ln w="9525">
            <a:noFill/>
            <a:miter lim="800000"/>
            <a:headEnd/>
            <a:tailEnd/>
          </a:ln>
        </p:spPr>
        <p:txBody>
          <a:bodyPr/>
          <a:lstStyle/>
          <a:p>
            <a:pPr marL="285750" indent="-285750">
              <a:spcBef>
                <a:spcPct val="20000"/>
              </a:spcBef>
              <a:buFont typeface="Wingdings" pitchFamily="2" charset="2"/>
              <a:buChar char="q"/>
            </a:pPr>
            <a:r>
              <a:rPr lang="pt-PT"/>
              <a:t>Exemplos:</a:t>
            </a:r>
          </a:p>
          <a:p>
            <a:pPr marL="1200150" lvl="2" indent="-285750">
              <a:spcBef>
                <a:spcPct val="20000"/>
              </a:spcBef>
              <a:buFont typeface="Wingdings" pitchFamily="2" charset="2"/>
              <a:buChar char="ü"/>
            </a:pPr>
            <a:r>
              <a:rPr lang="pt-PT" sz="1800" b="0"/>
              <a:t>Defesa Nacional</a:t>
            </a:r>
            <a:endParaRPr lang="pt-PT" sz="1800" b="0">
              <a:sym typeface="Wingdings" pitchFamily="2" charset="2"/>
            </a:endParaRPr>
          </a:p>
          <a:p>
            <a:pPr marL="1200150" lvl="2" indent="-285750">
              <a:spcBef>
                <a:spcPct val="20000"/>
              </a:spcBef>
              <a:buFont typeface="Wingdings" pitchFamily="2" charset="2"/>
              <a:buChar char="ü"/>
            </a:pPr>
            <a:r>
              <a:rPr lang="pt-PT" sz="1800" b="0">
                <a:sym typeface="Wingdings" pitchFamily="2" charset="2"/>
              </a:rPr>
              <a:t>Iluminação Pública</a:t>
            </a:r>
          </a:p>
          <a:p>
            <a:pPr marL="1200150" lvl="2" indent="-285750">
              <a:spcBef>
                <a:spcPct val="20000"/>
              </a:spcBef>
              <a:buFont typeface="Wingdings" pitchFamily="2" charset="2"/>
              <a:buChar char="ü"/>
            </a:pPr>
            <a:r>
              <a:rPr lang="pt-PT" sz="1800" b="0">
                <a:sym typeface="Wingdings" pitchFamily="2" charset="2"/>
              </a:rPr>
              <a:t>Ponte não congestionada</a:t>
            </a:r>
          </a:p>
          <a:p>
            <a:pPr marL="285750" indent="-285750">
              <a:spcBef>
                <a:spcPct val="20000"/>
              </a:spcBef>
              <a:buFont typeface="Wingdings" pitchFamily="2" charset="2"/>
              <a:buChar char="q"/>
            </a:pPr>
            <a:r>
              <a:rPr lang="pt-PT"/>
              <a:t>Intervenção do Estado </a:t>
            </a:r>
          </a:p>
          <a:p>
            <a:pPr marL="1200150" lvl="2" indent="-285750">
              <a:spcBef>
                <a:spcPct val="20000"/>
              </a:spcBef>
              <a:buFont typeface="Wingdings" pitchFamily="2" charset="2"/>
              <a:buChar char="ü"/>
            </a:pPr>
            <a:r>
              <a:rPr lang="pt-PT" sz="1800" b="0">
                <a:sym typeface="Wingdings" pitchFamily="2" charset="2"/>
              </a:rPr>
              <a:t></a:t>
            </a:r>
            <a:r>
              <a:rPr lang="pt-PT" sz="1800" b="0"/>
              <a:t> produção de bens públicos </a:t>
            </a:r>
          </a:p>
          <a:p>
            <a:pPr marL="1200150" lvl="2" indent="-285750">
              <a:spcBef>
                <a:spcPct val="20000"/>
              </a:spcBef>
              <a:buFont typeface="Wingdings" pitchFamily="2" charset="2"/>
              <a:buChar char="ü"/>
            </a:pPr>
            <a:r>
              <a:rPr lang="pt-PT" sz="1800" b="0">
                <a:sym typeface="Wingdings" pitchFamily="2" charset="2"/>
              </a:rPr>
              <a:t> </a:t>
            </a:r>
            <a:r>
              <a:rPr lang="pt-PT" sz="1800" b="0"/>
              <a:t>ou promoção da produção/provisão dos bens públicos</a:t>
            </a:r>
          </a:p>
          <a:p>
            <a:pPr marL="1200150" lvl="2" indent="-285750">
              <a:lnSpc>
                <a:spcPct val="90000"/>
              </a:lnSpc>
              <a:spcBef>
                <a:spcPct val="20000"/>
              </a:spcBef>
              <a:buFont typeface="Wingdings" pitchFamily="2" charset="2"/>
              <a:buChar char="ü"/>
            </a:pPr>
            <a:endParaRPr lang="pt-PT" sz="1800" b="0"/>
          </a:p>
          <a:p>
            <a:pPr marL="1200150" lvl="2" indent="-285750">
              <a:lnSpc>
                <a:spcPct val="90000"/>
              </a:lnSpc>
              <a:spcBef>
                <a:spcPct val="20000"/>
              </a:spcBef>
            </a:pPr>
            <a:endParaRPr lang="pt-PT" sz="1800" b="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32102" name="TextBox 7"/>
          <p:cNvSpPr txBox="1">
            <a:spLocks noChangeArrowheads="1"/>
          </p:cNvSpPr>
          <p:nvPr/>
        </p:nvSpPr>
        <p:spPr bwMode="auto">
          <a:xfrm>
            <a:off x="285750" y="428625"/>
            <a:ext cx="8572500" cy="923925"/>
          </a:xfrm>
          <a:prstGeom prst="rect">
            <a:avLst/>
          </a:prstGeom>
          <a:noFill/>
          <a:ln w="9525">
            <a:noFill/>
            <a:miter lim="800000"/>
            <a:headEnd/>
            <a:tailEnd/>
          </a:ln>
        </p:spPr>
        <p:txBody>
          <a:bodyPr>
            <a:spAutoFit/>
          </a:bodyPr>
          <a:lstStyle/>
          <a:p>
            <a:r>
              <a:rPr lang="pt-PT" sz="2600" dirty="0"/>
              <a:t>Falhas microeconómicas de mercado (eficiência):</a:t>
            </a:r>
          </a:p>
          <a:p>
            <a:r>
              <a:rPr lang="pt-PT" sz="2800" dirty="0"/>
              <a:t>Bens Públicos</a:t>
            </a:r>
            <a:endParaRPr lang="pt-PT"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D75EC6B6-3622-4EA8-A877-7759CCE55C75}" type="slidenum">
              <a:rPr lang="pt-PT"/>
              <a:pPr>
                <a:defRPr/>
              </a:pPr>
              <a:t>19</a:t>
            </a:fld>
            <a:endParaRPr lang="pt-PT"/>
          </a:p>
        </p:txBody>
      </p:sp>
      <p:sp>
        <p:nvSpPr>
          <p:cNvPr id="134146"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34148" name="Rectangle 8"/>
          <p:cNvSpPr>
            <a:spLocks/>
          </p:cNvSpPr>
          <p:nvPr/>
        </p:nvSpPr>
        <p:spPr bwMode="auto">
          <a:xfrm>
            <a:off x="285750" y="1428750"/>
            <a:ext cx="8643938" cy="4786313"/>
          </a:xfrm>
          <a:prstGeom prst="rect">
            <a:avLst/>
          </a:prstGeom>
          <a:noFill/>
          <a:ln w="9525">
            <a:noFill/>
            <a:miter lim="800000"/>
            <a:headEnd/>
            <a:tailEnd/>
          </a:ln>
        </p:spPr>
        <p:txBody>
          <a:bodyPr/>
          <a:lstStyle/>
          <a:p>
            <a:pPr marL="285750" indent="-285750">
              <a:spcBef>
                <a:spcPct val="20000"/>
              </a:spcBef>
              <a:buFont typeface="Wingdings" pitchFamily="2" charset="2"/>
              <a:buChar char="q"/>
            </a:pPr>
            <a:r>
              <a:rPr lang="pt-PT">
                <a:latin typeface="Calibri" pitchFamily="34" charset="0"/>
              </a:rPr>
              <a:t>Selecção adversa</a:t>
            </a:r>
          </a:p>
          <a:p>
            <a:pPr marL="611188" lvl="1">
              <a:spcBef>
                <a:spcPct val="20000"/>
              </a:spcBef>
            </a:pPr>
            <a:r>
              <a:rPr lang="pt-PT" sz="1800" b="0">
                <a:latin typeface="Calibri" pitchFamily="34" charset="0"/>
              </a:rPr>
              <a:t>O </a:t>
            </a:r>
            <a:r>
              <a:rPr lang="pt-PT" sz="1800" b="0">
                <a:solidFill>
                  <a:srgbClr val="FF0000"/>
                </a:solidFill>
                <a:latin typeface="Calibri" pitchFamily="34" charset="0"/>
              </a:rPr>
              <a:t>principal</a:t>
            </a:r>
            <a:r>
              <a:rPr lang="pt-PT" sz="1800" b="0">
                <a:latin typeface="Calibri" pitchFamily="34" charset="0"/>
              </a:rPr>
              <a:t> é incapaz de observar a situação do </a:t>
            </a:r>
            <a:r>
              <a:rPr lang="pt-PT" sz="1800" b="0">
                <a:solidFill>
                  <a:srgbClr val="FF0000"/>
                </a:solidFill>
                <a:latin typeface="Calibri" pitchFamily="34" charset="0"/>
              </a:rPr>
              <a:t>agente</a:t>
            </a:r>
            <a:r>
              <a:rPr lang="pt-PT" sz="1800" b="0">
                <a:latin typeface="Calibri" pitchFamily="34" charset="0"/>
              </a:rPr>
              <a:t>, ou importantes características do agente ou do bem envolvidos na transacção (factores actuais)</a:t>
            </a:r>
          </a:p>
          <a:p>
            <a:pPr marL="1079500" lvl="3" indent="-285750">
              <a:spcBef>
                <a:spcPct val="20000"/>
              </a:spcBef>
              <a:buFont typeface="Arial" charset="0"/>
              <a:buChar char="•"/>
            </a:pPr>
            <a:r>
              <a:rPr lang="pt-PT" sz="1600" b="0">
                <a:latin typeface="Calibri" pitchFamily="34" charset="0"/>
              </a:rPr>
              <a:t>Exemplo: Mercado de carros usados: na ausência de conhecimento sobre as verdadeiras qualidades dos que estão à venda o preço tende a ser demasiado baixo e deixa de haver mercado para os que são bons. </a:t>
            </a:r>
          </a:p>
          <a:p>
            <a:pPr marL="1079500" lvl="3" indent="-285750">
              <a:spcBef>
                <a:spcPct val="20000"/>
              </a:spcBef>
              <a:buFont typeface="Arial" charset="0"/>
              <a:buChar char="•"/>
            </a:pPr>
            <a:r>
              <a:rPr lang="pt-PT" sz="1600" b="0">
                <a:latin typeface="Calibri" pitchFamily="34" charset="0"/>
              </a:rPr>
              <a:t>Certificação de qualidade privada, garantias, pagamento após verificação de qualidade, ...</a:t>
            </a:r>
            <a:endParaRPr lang="en-US" sz="1600" b="0">
              <a:latin typeface="Calibri" pitchFamily="34" charset="0"/>
            </a:endParaRPr>
          </a:p>
          <a:p>
            <a:pPr marL="285750" indent="-285750">
              <a:spcBef>
                <a:spcPct val="20000"/>
              </a:spcBef>
              <a:buFont typeface="Wingdings" pitchFamily="2" charset="2"/>
              <a:buChar char="q"/>
            </a:pPr>
            <a:r>
              <a:rPr lang="pt-PT">
                <a:latin typeface="Calibri" pitchFamily="34" charset="0"/>
              </a:rPr>
              <a:t>Risco moral</a:t>
            </a:r>
          </a:p>
          <a:p>
            <a:pPr marL="611188" lvl="1">
              <a:spcBef>
                <a:spcPct val="20000"/>
              </a:spcBef>
            </a:pPr>
            <a:r>
              <a:rPr lang="pt-PT" sz="1800" b="0">
                <a:latin typeface="Calibri" pitchFamily="34" charset="0"/>
              </a:rPr>
              <a:t>O principal é incapaz de controlar o comportamento do agente ou as características do bem (dominadas pelo agente) e o agente não tem incentivo para seguir  o interesse do principal. Caso típico: seguros</a:t>
            </a:r>
          </a:p>
          <a:p>
            <a:pPr marL="1079500" lvl="3" indent="-285750">
              <a:buFont typeface="Arial" charset="0"/>
              <a:buChar char="•"/>
            </a:pPr>
            <a:r>
              <a:rPr lang="pt-PT" sz="1600" b="0">
                <a:latin typeface="Calibri" pitchFamily="34" charset="0"/>
              </a:rPr>
              <a:t>Franquias, incentivos positivos, ...</a:t>
            </a:r>
            <a:endParaRPr lang="en-US" sz="1600" b="0">
              <a:latin typeface="Calibri" pitchFamily="34" charset="0"/>
            </a:endParaRPr>
          </a:p>
          <a:p>
            <a:pPr marL="285750" indent="-285750">
              <a:spcBef>
                <a:spcPct val="20000"/>
              </a:spcBef>
              <a:buFont typeface="Wingdings" pitchFamily="2" charset="2"/>
              <a:buChar char="q"/>
            </a:pPr>
            <a:r>
              <a:rPr lang="pt-PT">
                <a:latin typeface="Calibri" pitchFamily="34" charset="0"/>
              </a:rPr>
              <a:t>Políticas públicas</a:t>
            </a:r>
          </a:p>
          <a:p>
            <a:pPr marL="611188" lvl="1">
              <a:spcBef>
                <a:spcPts val="600"/>
              </a:spcBef>
              <a:buFont typeface="Wingdings" pitchFamily="2" charset="2"/>
              <a:buChar char="ü"/>
            </a:pPr>
            <a:r>
              <a:rPr lang="pt-PT" sz="1800" b="0">
                <a:latin typeface="Calibri" pitchFamily="34" charset="0"/>
              </a:rPr>
              <a:t>Regulamentação da informação de venda, produção pública de bens e serviços,...</a:t>
            </a:r>
          </a:p>
          <a:p>
            <a:pPr marL="1079500" lvl="3" indent="-285750">
              <a:buFont typeface="Arial" charset="0"/>
              <a:buChar char="•"/>
            </a:pPr>
            <a:r>
              <a:rPr lang="pt-PT" sz="1800" b="0">
                <a:latin typeface="Calibri" pitchFamily="34" charset="0"/>
              </a:rPr>
              <a:t>Exs.: Defesa do consumidor</a:t>
            </a:r>
            <a:endParaRPr lang="pt-PT" sz="1800" b="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8" name="TextBox 7"/>
          <p:cNvSpPr txBox="1"/>
          <p:nvPr/>
        </p:nvSpPr>
        <p:spPr>
          <a:xfrm>
            <a:off x="214313" y="357188"/>
            <a:ext cx="8572500" cy="923925"/>
          </a:xfrm>
          <a:prstGeom prst="rect">
            <a:avLst/>
          </a:prstGeom>
          <a:noFill/>
        </p:spPr>
        <p:txBody>
          <a:bodyPr>
            <a:spAutoFit/>
          </a:bodyPr>
          <a:lstStyle/>
          <a:p>
            <a:pPr>
              <a:defRPr/>
            </a:pPr>
            <a:r>
              <a:rPr lang="pt-PT" sz="2600" dirty="0">
                <a:latin typeface="+mn-lt"/>
              </a:rPr>
              <a:t>Falhas microeconómicas de mercado (eficiência):</a:t>
            </a:r>
          </a:p>
          <a:p>
            <a:pPr>
              <a:defRPr/>
            </a:pPr>
            <a:r>
              <a:rPr lang="pt-PT" sz="2800" dirty="0">
                <a:latin typeface="+mn-lt"/>
              </a:rPr>
              <a:t>Informação Assimétrica</a:t>
            </a:r>
            <a:endParaRPr lang="pt-PT" sz="26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Marcador de Posição do Rodapé 2"/>
          <p:cNvSpPr txBox="1">
            <a:spLocks noGrp="1"/>
          </p:cNvSpPr>
          <p:nvPr/>
        </p:nvSpPr>
        <p:spPr bwMode="auto">
          <a:xfrm>
            <a:off x="-76200" y="6492875"/>
            <a:ext cx="2895600" cy="365125"/>
          </a:xfrm>
          <a:prstGeom prst="rect">
            <a:avLst/>
          </a:prstGeom>
          <a:noFill/>
          <a:ln w="9525">
            <a:noFill/>
            <a:miter lim="800000"/>
            <a:headEnd/>
            <a:tailEnd/>
          </a:ln>
        </p:spPr>
        <p:txBody>
          <a:bodyPr anchor="ctr"/>
          <a:lstStyle/>
          <a:p>
            <a:pPr algn="ctr"/>
            <a:r>
              <a:rPr lang="pt-PT" sz="1200" b="0" dirty="0">
                <a:solidFill>
                  <a:srgbClr val="898989"/>
                </a:solidFill>
                <a:latin typeface="Calibri" panose="020F0502020204030204" pitchFamily="34" charset="0"/>
              </a:rPr>
              <a:t>PIC - 2020/2021</a:t>
            </a:r>
          </a:p>
        </p:txBody>
      </p:sp>
      <p:sp>
        <p:nvSpPr>
          <p:cNvPr id="9" name="CaixaDeTexto 8"/>
          <p:cNvSpPr txBox="1"/>
          <p:nvPr/>
        </p:nvSpPr>
        <p:spPr>
          <a:xfrm>
            <a:off x="1371600" y="609600"/>
            <a:ext cx="2209800" cy="5238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pt-PT" sz="1400" dirty="0"/>
              <a:t>Falhas Microeconómicas dos Mercados</a:t>
            </a:r>
          </a:p>
        </p:txBody>
      </p:sp>
      <p:cxnSp>
        <p:nvCxnSpPr>
          <p:cNvPr id="19" name="Conexão recta 18"/>
          <p:cNvCxnSpPr/>
          <p:nvPr/>
        </p:nvCxnSpPr>
        <p:spPr>
          <a:xfrm rot="5400000">
            <a:off x="2097088" y="1485900"/>
            <a:ext cx="68421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xão recta 20"/>
          <p:cNvCxnSpPr/>
          <p:nvPr/>
        </p:nvCxnSpPr>
        <p:spPr>
          <a:xfrm>
            <a:off x="914400" y="1828800"/>
            <a:ext cx="3048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xão recta 22"/>
          <p:cNvCxnSpPr/>
          <p:nvPr/>
        </p:nvCxnSpPr>
        <p:spPr>
          <a:xfrm rot="5400000">
            <a:off x="686594" y="2056606"/>
            <a:ext cx="457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exão recta 23"/>
          <p:cNvCxnSpPr/>
          <p:nvPr/>
        </p:nvCxnSpPr>
        <p:spPr>
          <a:xfrm rot="5400000">
            <a:off x="3734594" y="2056606"/>
            <a:ext cx="457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152400" y="2286000"/>
            <a:ext cx="1676400" cy="8620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t-PT" sz="1000" b="1" dirty="0"/>
              <a:t>Eficiência</a:t>
            </a:r>
          </a:p>
          <a:p>
            <a:pPr>
              <a:defRPr/>
            </a:pPr>
            <a:r>
              <a:rPr lang="pt-PT" sz="1000" dirty="0"/>
              <a:t>Concorrência imperfeita</a:t>
            </a:r>
          </a:p>
          <a:p>
            <a:pPr>
              <a:defRPr/>
            </a:pPr>
            <a:r>
              <a:rPr lang="pt-PT" sz="1000" dirty="0"/>
              <a:t>Informação assimétrica</a:t>
            </a:r>
          </a:p>
          <a:p>
            <a:pPr>
              <a:defRPr/>
            </a:pPr>
            <a:r>
              <a:rPr lang="pt-PT" sz="1000" dirty="0"/>
              <a:t>Bens públicos</a:t>
            </a:r>
          </a:p>
          <a:p>
            <a:pPr>
              <a:defRPr/>
            </a:pPr>
            <a:r>
              <a:rPr lang="pt-PT" sz="1000" dirty="0"/>
              <a:t>Externalidades</a:t>
            </a:r>
          </a:p>
        </p:txBody>
      </p:sp>
      <p:sp>
        <p:nvSpPr>
          <p:cNvPr id="28" name="CaixaDeTexto 27"/>
          <p:cNvSpPr txBox="1"/>
          <p:nvPr/>
        </p:nvSpPr>
        <p:spPr>
          <a:xfrm>
            <a:off x="3048000" y="2286000"/>
            <a:ext cx="1676400" cy="10318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t-PT" sz="1000" b="1" dirty="0"/>
              <a:t>Equidade</a:t>
            </a:r>
          </a:p>
          <a:p>
            <a:pPr>
              <a:defRPr/>
            </a:pPr>
            <a:r>
              <a:rPr lang="pt-PT" sz="1000" dirty="0"/>
              <a:t>Desigualdades na distribuição do rendimento</a:t>
            </a:r>
          </a:p>
          <a:p>
            <a:pPr>
              <a:defRPr/>
            </a:pPr>
            <a:r>
              <a:rPr lang="pt-PT" sz="1000" dirty="0"/>
              <a:t>Acesso não equitativo aos bens de mérito</a:t>
            </a:r>
          </a:p>
        </p:txBody>
      </p:sp>
      <p:sp>
        <p:nvSpPr>
          <p:cNvPr id="29" name="CaixaDeTexto 28"/>
          <p:cNvSpPr txBox="1"/>
          <p:nvPr/>
        </p:nvSpPr>
        <p:spPr>
          <a:xfrm>
            <a:off x="4495800" y="609600"/>
            <a:ext cx="2209800" cy="7556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pt-PT" sz="1400" dirty="0"/>
              <a:t>Falhas Macroeconómicas dos Mercados</a:t>
            </a:r>
          </a:p>
        </p:txBody>
      </p:sp>
      <p:cxnSp>
        <p:nvCxnSpPr>
          <p:cNvPr id="30" name="Conexão recta 29"/>
          <p:cNvCxnSpPr/>
          <p:nvPr/>
        </p:nvCxnSpPr>
        <p:spPr>
          <a:xfrm rot="5400000">
            <a:off x="5333207" y="1599406"/>
            <a:ext cx="45720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CaixaDeTexto 30"/>
          <p:cNvSpPr txBox="1"/>
          <p:nvPr/>
        </p:nvSpPr>
        <p:spPr>
          <a:xfrm>
            <a:off x="4800600" y="1828800"/>
            <a:ext cx="1676400" cy="1016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t-PT" sz="1000" dirty="0"/>
              <a:t>Desemprego</a:t>
            </a:r>
          </a:p>
          <a:p>
            <a:pPr>
              <a:defRPr/>
            </a:pPr>
            <a:r>
              <a:rPr lang="pt-PT" sz="1000" dirty="0"/>
              <a:t>Inflação</a:t>
            </a:r>
          </a:p>
          <a:p>
            <a:pPr>
              <a:defRPr/>
            </a:pPr>
            <a:r>
              <a:rPr lang="pt-PT" sz="1000" dirty="0"/>
              <a:t>Contas externas desequilibradas</a:t>
            </a:r>
          </a:p>
          <a:p>
            <a:pPr>
              <a:defRPr/>
            </a:pPr>
            <a:r>
              <a:rPr lang="pt-PT" sz="1000" dirty="0"/>
              <a:t>Crescimento insuficiente e subdesenvolvimento</a:t>
            </a:r>
          </a:p>
        </p:txBody>
      </p:sp>
      <p:sp>
        <p:nvSpPr>
          <p:cNvPr id="32" name="CaixaDeTexto 31"/>
          <p:cNvSpPr txBox="1"/>
          <p:nvPr/>
        </p:nvSpPr>
        <p:spPr>
          <a:xfrm>
            <a:off x="6858000" y="609600"/>
            <a:ext cx="2209800" cy="307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pt-PT" sz="1400" dirty="0"/>
              <a:t>Falhas do Estado</a:t>
            </a:r>
          </a:p>
        </p:txBody>
      </p:sp>
      <p:sp>
        <p:nvSpPr>
          <p:cNvPr id="34" name="CaixaDeTexto 33"/>
          <p:cNvSpPr txBox="1"/>
          <p:nvPr/>
        </p:nvSpPr>
        <p:spPr>
          <a:xfrm>
            <a:off x="7162800" y="1752600"/>
            <a:ext cx="1676400" cy="11699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t-PT" sz="1000" dirty="0"/>
              <a:t>“Rent-Seeking”</a:t>
            </a:r>
          </a:p>
          <a:p>
            <a:pPr>
              <a:defRPr/>
            </a:pPr>
            <a:r>
              <a:rPr lang="pt-PT" sz="1000" dirty="0"/>
              <a:t>Burocracia</a:t>
            </a:r>
          </a:p>
          <a:p>
            <a:pPr>
              <a:defRPr/>
            </a:pPr>
            <a:r>
              <a:rPr lang="pt-PT" sz="1000" dirty="0"/>
              <a:t>Ciclo económico “pendurado” no ciclo político</a:t>
            </a:r>
          </a:p>
          <a:p>
            <a:pPr>
              <a:defRPr/>
            </a:pPr>
            <a:r>
              <a:rPr lang="pt-PT" sz="1000" dirty="0"/>
              <a:t>Tendência para sacrificar gerações futuras</a:t>
            </a:r>
          </a:p>
        </p:txBody>
      </p:sp>
      <p:cxnSp>
        <p:nvCxnSpPr>
          <p:cNvPr id="36" name="Conexão recta 35"/>
          <p:cNvCxnSpPr/>
          <p:nvPr/>
        </p:nvCxnSpPr>
        <p:spPr>
          <a:xfrm rot="5400000">
            <a:off x="7506494" y="1334294"/>
            <a:ext cx="836613" cy="3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exão recta 39"/>
          <p:cNvCxnSpPr/>
          <p:nvPr/>
        </p:nvCxnSpPr>
        <p:spPr>
          <a:xfrm>
            <a:off x="914400" y="3505200"/>
            <a:ext cx="70104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exão recta 41"/>
          <p:cNvCxnSpPr/>
          <p:nvPr/>
        </p:nvCxnSpPr>
        <p:spPr>
          <a:xfrm rot="5400000">
            <a:off x="722313" y="3314700"/>
            <a:ext cx="382588"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xão recta 43"/>
          <p:cNvCxnSpPr>
            <a:stCxn id="28" idx="2"/>
          </p:cNvCxnSpPr>
          <p:nvPr/>
        </p:nvCxnSpPr>
        <p:spPr>
          <a:xfrm rot="5400000">
            <a:off x="3798887" y="3417888"/>
            <a:ext cx="1746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xão recta 49"/>
          <p:cNvCxnSpPr/>
          <p:nvPr/>
        </p:nvCxnSpPr>
        <p:spPr>
          <a:xfrm rot="5400000">
            <a:off x="7620794" y="3199606"/>
            <a:ext cx="609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xão recta 55"/>
          <p:cNvCxnSpPr/>
          <p:nvPr/>
        </p:nvCxnSpPr>
        <p:spPr>
          <a:xfrm rot="5400000">
            <a:off x="5220494" y="3161506"/>
            <a:ext cx="685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exão recta 63"/>
          <p:cNvCxnSpPr/>
          <p:nvPr/>
        </p:nvCxnSpPr>
        <p:spPr>
          <a:xfrm rot="5400000">
            <a:off x="4305301" y="3771900"/>
            <a:ext cx="533400" cy="3175"/>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CaixaDeTexto 65"/>
          <p:cNvSpPr txBox="1"/>
          <p:nvPr/>
        </p:nvSpPr>
        <p:spPr>
          <a:xfrm>
            <a:off x="3429000" y="4048125"/>
            <a:ext cx="2209800" cy="5238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pt-PT" sz="1400" dirty="0"/>
              <a:t>Necessidade de Política Económica</a:t>
            </a:r>
          </a:p>
        </p:txBody>
      </p:sp>
      <p:sp>
        <p:nvSpPr>
          <p:cNvPr id="67" name="CaixaDeTexto 66"/>
          <p:cNvSpPr txBox="1"/>
          <p:nvPr/>
        </p:nvSpPr>
        <p:spPr>
          <a:xfrm>
            <a:off x="6477000" y="4572000"/>
            <a:ext cx="2362200" cy="1938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t-PT" sz="1000" b="1" dirty="0"/>
              <a:t>Enquadramento actual</a:t>
            </a:r>
          </a:p>
          <a:p>
            <a:pPr>
              <a:defRPr/>
            </a:pPr>
            <a:r>
              <a:rPr lang="pt-PT" sz="1000" dirty="0"/>
              <a:t>Globalização</a:t>
            </a:r>
          </a:p>
          <a:p>
            <a:pPr>
              <a:defRPr/>
            </a:pPr>
            <a:r>
              <a:rPr lang="pt-PT" sz="1000" dirty="0"/>
              <a:t>Interligação crescente das economias e mercados</a:t>
            </a:r>
          </a:p>
          <a:p>
            <a:pPr>
              <a:defRPr/>
            </a:pPr>
            <a:r>
              <a:rPr lang="pt-PT" sz="1000" dirty="0"/>
              <a:t>Redução dos custos de transporte e comunicações</a:t>
            </a:r>
          </a:p>
          <a:p>
            <a:pPr>
              <a:defRPr/>
            </a:pPr>
            <a:r>
              <a:rPr lang="pt-PT" sz="1000" dirty="0"/>
              <a:t>Organização das actividades empresariais à escala global</a:t>
            </a:r>
          </a:p>
          <a:p>
            <a:pPr>
              <a:defRPr/>
            </a:pPr>
            <a:r>
              <a:rPr lang="pt-PT" sz="1000" dirty="0"/>
              <a:t>Liberalização dos mercados financeiros e de capitais</a:t>
            </a:r>
          </a:p>
          <a:p>
            <a:pPr>
              <a:defRPr/>
            </a:pPr>
            <a:r>
              <a:rPr lang="pt-PT" sz="1000" dirty="0"/>
              <a:t>Crescimento tendencialmente forte do comércio e investimento internacional</a:t>
            </a:r>
          </a:p>
        </p:txBody>
      </p:sp>
      <p:sp>
        <p:nvSpPr>
          <p:cNvPr id="68" name="CaixaDeTexto 67"/>
          <p:cNvSpPr txBox="1"/>
          <p:nvPr/>
        </p:nvSpPr>
        <p:spPr>
          <a:xfrm>
            <a:off x="304800" y="4572000"/>
            <a:ext cx="2362200" cy="1477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t-PT" sz="1000" b="1" dirty="0"/>
              <a:t>Enquadramento actual</a:t>
            </a:r>
          </a:p>
          <a:p>
            <a:pPr>
              <a:defRPr/>
            </a:pPr>
            <a:r>
              <a:rPr lang="pt-PT" sz="1000" dirty="0"/>
              <a:t>Bens públicos globais (paz e estabilidade internacional, sistema comercial aberto, preservação do meio ambiente, ajuda económica e financeira, disciplina monetária internacional, etc.)</a:t>
            </a:r>
          </a:p>
          <a:p>
            <a:pPr>
              <a:defRPr/>
            </a:pPr>
            <a:r>
              <a:rPr lang="pt-PT" sz="1000" dirty="0"/>
              <a:t>Integração supranacional (UE, NAFTA, ASEAN, Mercosul, etc.)</a:t>
            </a:r>
          </a:p>
        </p:txBody>
      </p:sp>
      <p:cxnSp>
        <p:nvCxnSpPr>
          <p:cNvPr id="69" name="Conexão recta 68"/>
          <p:cNvCxnSpPr/>
          <p:nvPr/>
        </p:nvCxnSpPr>
        <p:spPr>
          <a:xfrm>
            <a:off x="2667000" y="5105400"/>
            <a:ext cx="1905000" cy="1588"/>
          </a:xfrm>
          <a:prstGeom prst="line">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Conexão recta 71"/>
          <p:cNvCxnSpPr/>
          <p:nvPr/>
        </p:nvCxnSpPr>
        <p:spPr>
          <a:xfrm>
            <a:off x="4572000" y="5105400"/>
            <a:ext cx="1905000" cy="1588"/>
          </a:xfrm>
          <a:prstGeom prst="line">
            <a:avLst/>
          </a:prstGeom>
          <a:ln w="15875">
            <a:solidFill>
              <a:schemeClr val="tx1"/>
            </a:solidFill>
            <a:headEnd type="arrow"/>
          </a:ln>
        </p:spPr>
        <p:style>
          <a:lnRef idx="1">
            <a:schemeClr val="accent1"/>
          </a:lnRef>
          <a:fillRef idx="0">
            <a:schemeClr val="accent1"/>
          </a:fillRef>
          <a:effectRef idx="0">
            <a:schemeClr val="accent1"/>
          </a:effectRef>
          <a:fontRef idx="minor">
            <a:schemeClr val="tx1"/>
          </a:fontRef>
        </p:style>
      </p:cxnSp>
      <p:cxnSp>
        <p:nvCxnSpPr>
          <p:cNvPr id="73" name="Conexão recta 72"/>
          <p:cNvCxnSpPr/>
          <p:nvPr/>
        </p:nvCxnSpPr>
        <p:spPr>
          <a:xfrm rot="5400000">
            <a:off x="4115594" y="5028406"/>
            <a:ext cx="914400" cy="1588"/>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0" name="CaixaDeTexto 79"/>
          <p:cNvSpPr txBox="1"/>
          <p:nvPr/>
        </p:nvSpPr>
        <p:spPr>
          <a:xfrm>
            <a:off x="3429000" y="5495925"/>
            <a:ext cx="2209800" cy="1016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pt-PT" sz="1000" dirty="0"/>
              <a:t>Necessidade de coordenação a nível internacional das políticas económicas nacionais</a:t>
            </a:r>
          </a:p>
          <a:p>
            <a:pPr algn="ctr">
              <a:defRPr/>
            </a:pPr>
            <a:r>
              <a:rPr lang="pt-PT" sz="1000" dirty="0"/>
              <a:t>e/ou Passagem para o domínio supranacional de políticas económicas de base nacional</a:t>
            </a:r>
          </a:p>
        </p:txBody>
      </p:sp>
      <p:sp>
        <p:nvSpPr>
          <p:cNvPr id="69662" name="CaixaDeTexto 80"/>
          <p:cNvSpPr txBox="1">
            <a:spLocks noChangeArrowheads="1"/>
          </p:cNvSpPr>
          <p:nvPr/>
        </p:nvSpPr>
        <p:spPr bwMode="auto">
          <a:xfrm>
            <a:off x="3124200" y="5105400"/>
            <a:ext cx="2971800" cy="215900"/>
          </a:xfrm>
          <a:prstGeom prst="rect">
            <a:avLst/>
          </a:prstGeom>
          <a:noFill/>
          <a:ln w="9525">
            <a:noFill/>
            <a:miter lim="800000"/>
            <a:headEnd/>
            <a:tailEnd/>
          </a:ln>
        </p:spPr>
        <p:txBody>
          <a:bodyPr>
            <a:spAutoFit/>
          </a:bodyPr>
          <a:lstStyle/>
          <a:p>
            <a:r>
              <a:rPr lang="pt-PT" sz="800"/>
              <a:t>Perda de eficácia dos políticas económicas de base nacional</a:t>
            </a:r>
          </a:p>
        </p:txBody>
      </p:sp>
      <p:sp>
        <p:nvSpPr>
          <p:cNvPr id="33"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Síntese das Ideias Fundamentais do Ponto 2 do Programa</a:t>
            </a:r>
          </a:p>
        </p:txBody>
      </p:sp>
      <p:sp>
        <p:nvSpPr>
          <p:cNvPr id="35" name="Marcador de Posição do Número do Diapositivo 1"/>
          <p:cNvSpPr>
            <a:spLocks noGrp="1"/>
          </p:cNvSpPr>
          <p:nvPr>
            <p:ph type="sldNum" sz="quarter" idx="12"/>
          </p:nvPr>
        </p:nvSpPr>
        <p:spPr>
          <a:xfrm>
            <a:off x="6553200" y="6520259"/>
            <a:ext cx="2133600" cy="365125"/>
          </a:xfrm>
        </p:spPr>
        <p:txBody>
          <a:bodyPr/>
          <a:lstStyle/>
          <a:p>
            <a:pPr>
              <a:defRPr/>
            </a:pPr>
            <a:fld id="{9428F4A4-5AA2-4EF5-A0D9-7DDD1C85A7A9}" type="slidenum">
              <a:rPr lang="pt-PT"/>
              <a:pPr>
                <a:defRPr/>
              </a:pPr>
              <a:t>2</a:t>
            </a:fld>
            <a:endParaRPr lang="pt-PT"/>
          </a:p>
        </p:txBody>
      </p:sp>
    </p:spTree>
    <p:extLst>
      <p:ext uri="{BB962C8B-B14F-4D97-AF65-F5344CB8AC3E}">
        <p14:creationId xmlns:p14="http://schemas.microsoft.com/office/powerpoint/2010/main" val="252654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Marcador de Posição do Número do Diapositivo 1"/>
          <p:cNvSpPr txBox="1">
            <a:spLocks noGrp="1"/>
          </p:cNvSpPr>
          <p:nvPr/>
        </p:nvSpPr>
        <p:spPr>
          <a:xfrm>
            <a:off x="6553200" y="6519863"/>
            <a:ext cx="2133600" cy="365125"/>
          </a:xfrm>
          <a:prstGeom prst="rect">
            <a:avLst/>
          </a:prstGeom>
          <a:noFill/>
        </p:spPr>
        <p:txBody>
          <a:bodyPr anchor="ctr"/>
          <a:lstStyle/>
          <a:p>
            <a:pPr algn="r" fontAlgn="auto">
              <a:spcBef>
                <a:spcPts val="0"/>
              </a:spcBef>
              <a:spcAft>
                <a:spcPts val="0"/>
              </a:spcAft>
              <a:defRPr/>
            </a:pPr>
            <a:fld id="{6EB56818-7EF3-4384-B291-A0900A27A5A2}" type="slidenum">
              <a:rPr lang="pt-PT" sz="1200" b="0">
                <a:solidFill>
                  <a:schemeClr val="tx1">
                    <a:tint val="75000"/>
                  </a:schemeClr>
                </a:solidFill>
                <a:latin typeface="+mn-lt"/>
              </a:rPr>
              <a:pPr algn="r" fontAlgn="auto">
                <a:spcBef>
                  <a:spcPts val="0"/>
                </a:spcBef>
                <a:spcAft>
                  <a:spcPts val="0"/>
                </a:spcAft>
                <a:defRPr/>
              </a:pPr>
              <a:t>20</a:t>
            </a:fld>
            <a:endParaRPr lang="pt-PT" sz="1200" b="0">
              <a:solidFill>
                <a:schemeClr val="tx1">
                  <a:tint val="75000"/>
                </a:schemeClr>
              </a:solidFill>
              <a:latin typeface="+mn-lt"/>
            </a:endParaRPr>
          </a:p>
        </p:txBody>
      </p:sp>
      <p:sp>
        <p:nvSpPr>
          <p:cNvPr id="136194" name="Marcador de Posição do Rodapé 2"/>
          <p:cNvSpPr txBox="1">
            <a:spLocks noGrp="1"/>
          </p:cNvSpPr>
          <p:nvPr/>
        </p:nvSpPr>
        <p:spPr bwMode="auto">
          <a:xfrm>
            <a:off x="3124200" y="6519863"/>
            <a:ext cx="2895600" cy="365125"/>
          </a:xfrm>
          <a:prstGeom prst="rect">
            <a:avLst/>
          </a:prstGeom>
          <a:noFill/>
          <a:ln w="9525">
            <a:noFill/>
            <a:miter lim="800000"/>
            <a:headEnd/>
            <a:tailEnd/>
          </a:ln>
        </p:spPr>
        <p:txBody>
          <a:bodyPr anchor="ctr"/>
          <a:lstStyle/>
          <a:p>
            <a:pPr algn="ctr"/>
            <a:r>
              <a:rPr lang="pt-PT" sz="1200" b="0" dirty="0">
                <a:solidFill>
                  <a:srgbClr val="898989"/>
                </a:solidFill>
                <a:latin typeface="Calibri" pitchFamily="34" charset="0"/>
              </a:rPr>
              <a:t>PIC - 2020/2021</a:t>
            </a:r>
          </a:p>
        </p:txBody>
      </p:sp>
      <p:sp>
        <p:nvSpPr>
          <p:cNvPr id="136195" name="Rectangle 27"/>
          <p:cNvSpPr>
            <a:spLocks noGrp="1"/>
          </p:cNvSpPr>
          <p:nvPr>
            <p:ph type="body" idx="1"/>
          </p:nvPr>
        </p:nvSpPr>
        <p:spPr>
          <a:xfrm>
            <a:off x="357188" y="1428750"/>
            <a:ext cx="8358187" cy="4643438"/>
          </a:xfrm>
        </p:spPr>
        <p:txBody>
          <a:bodyPr/>
          <a:lstStyle/>
          <a:p>
            <a:pPr marL="0" lvl="1" indent="-107950" eaLnBrk="1" hangingPunct="1">
              <a:lnSpc>
                <a:spcPct val="80000"/>
              </a:lnSpc>
              <a:buFont typeface="Wingdings" pitchFamily="2" charset="2"/>
              <a:buChar char="q"/>
            </a:pPr>
            <a:r>
              <a:rPr lang="pt-PT" sz="2400" b="1"/>
              <a:t> </a:t>
            </a:r>
            <a:r>
              <a:rPr lang="pt-PT" sz="2000" b="1"/>
              <a:t>Selecção adversa</a:t>
            </a:r>
            <a:r>
              <a:rPr lang="pt-PT" sz="2400" b="1"/>
              <a:t>: o </a:t>
            </a:r>
            <a:r>
              <a:rPr lang="pt-PT" sz="1600" b="1">
                <a:latin typeface="Arial" charset="0"/>
              </a:rPr>
              <a:t>exemplo do mercado de carros usados</a:t>
            </a:r>
          </a:p>
          <a:p>
            <a:pPr marL="574675" lvl="2" eaLnBrk="1" hangingPunct="1">
              <a:spcBef>
                <a:spcPts val="1200"/>
              </a:spcBef>
            </a:pPr>
            <a:r>
              <a:rPr lang="pt-PT" sz="1600"/>
              <a:t>Admita-se que há um preço (Pb) que os vendedores de bons carros usados pretendem e um preço que os vendedores de maus carros usados pretendem (Pm). Como os compradores não conseguem discriminar entre os bons e maus carros usados, admita-se que todos os carros são vendidos pelo mesmo preço (Pu) que é uma média ponderada de ambos</a:t>
            </a:r>
          </a:p>
          <a:p>
            <a:pPr marL="574675" lvl="3" eaLnBrk="1" hangingPunct="1">
              <a:spcBef>
                <a:spcPts val="600"/>
              </a:spcBef>
            </a:pPr>
            <a:r>
              <a:rPr lang="pt-PT" sz="1600"/>
              <a:t>Pu</a:t>
            </a:r>
            <a:r>
              <a:rPr lang="pt-PT" sz="1600" baseline="-25000"/>
              <a:t>t</a:t>
            </a:r>
            <a:r>
              <a:rPr lang="pt-PT" sz="1600"/>
              <a:t>=a</a:t>
            </a:r>
            <a:r>
              <a:rPr lang="pt-PT" sz="1600" baseline="-25000"/>
              <a:t>t</a:t>
            </a:r>
            <a:r>
              <a:rPr lang="pt-PT" sz="1600"/>
              <a:t>(Pb)+(1-a</a:t>
            </a:r>
            <a:r>
              <a:rPr lang="pt-PT" sz="1600" baseline="-25000"/>
              <a:t>t</a:t>
            </a:r>
            <a:r>
              <a:rPr lang="pt-PT" sz="1600"/>
              <a:t>)(Pm)</a:t>
            </a:r>
          </a:p>
          <a:p>
            <a:pPr marL="574675" lvl="2" eaLnBrk="1" hangingPunct="1">
              <a:spcBef>
                <a:spcPts val="600"/>
              </a:spcBef>
            </a:pPr>
            <a:r>
              <a:rPr lang="pt-PT" sz="1600"/>
              <a:t>Com Pb&gt;Pm e em que a</a:t>
            </a:r>
            <a:r>
              <a:rPr lang="pt-PT" sz="1600" baseline="-25000"/>
              <a:t>t</a:t>
            </a:r>
            <a:r>
              <a:rPr lang="pt-PT" sz="1600"/>
              <a:t> é a proporção dos carros bons efectivamente colocados em venda no mercado no momento t no total dos carros em segunda mão postos à venda. O que acontece, no momento t, é que alguns detentores de bons carros em segunda mão vão verificar que o preço de mercado dos carros usados é claramente inferior ao preço que eles acham justo (Pu&lt;Pb), o que significa que irão retirar esses carros do mercado, fazendo diminuir a proporção de bons carros usados no mercado e, desta forma, o preço dos carros em segunda mão. </a:t>
            </a:r>
          </a:p>
          <a:p>
            <a:pPr marL="574675" lvl="2" eaLnBrk="1" hangingPunct="1">
              <a:spcBef>
                <a:spcPts val="600"/>
              </a:spcBef>
            </a:pPr>
            <a:r>
              <a:rPr lang="pt-PT" sz="1600"/>
              <a:t>Este fenómeno é conhecido por </a:t>
            </a:r>
            <a:r>
              <a:rPr lang="pt-PT" sz="1600" b="1"/>
              <a:t>selecção adversa</a:t>
            </a:r>
            <a:r>
              <a:rPr lang="pt-PT" sz="1600"/>
              <a:t>, pois os bons produtos estão a sair do mercado e, como consequência, o preço do produto está a baixar. Novos ciclos de selecção adversa poderão repetir-se nos períodos seguintes levando a um fracasso total ou parcial do mercado</a:t>
            </a:r>
          </a:p>
        </p:txBody>
      </p:sp>
      <p:sp>
        <p:nvSpPr>
          <p:cNvPr id="8"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9" name="Rectangle 8"/>
          <p:cNvSpPr/>
          <p:nvPr/>
        </p:nvSpPr>
        <p:spPr>
          <a:xfrm>
            <a:off x="285750" y="285750"/>
            <a:ext cx="8643938" cy="954088"/>
          </a:xfrm>
          <a:prstGeom prst="rect">
            <a:avLst/>
          </a:prstGeom>
        </p:spPr>
        <p:txBody>
          <a:bodyPr>
            <a:spAutoFit/>
          </a:bodyPr>
          <a:lstStyle/>
          <a:p>
            <a:pPr>
              <a:defRPr/>
            </a:pPr>
            <a:r>
              <a:rPr lang="pt-PT" sz="2800" dirty="0">
                <a:latin typeface="+mj-lt"/>
              </a:rPr>
              <a:t>Falhas microeconómicas de mercado (eficiência):</a:t>
            </a:r>
          </a:p>
          <a:p>
            <a:pPr>
              <a:defRPr/>
            </a:pPr>
            <a:r>
              <a:rPr lang="pt-PT" sz="2800" dirty="0">
                <a:latin typeface="+mj-lt"/>
              </a:rPr>
              <a:t>Informação Assimétrica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Marcador de Posição do Número do Diapositivo 1"/>
          <p:cNvSpPr txBox="1">
            <a:spLocks noGrp="1"/>
          </p:cNvSpPr>
          <p:nvPr/>
        </p:nvSpPr>
        <p:spPr>
          <a:xfrm>
            <a:off x="6553200" y="6519863"/>
            <a:ext cx="2133600" cy="365125"/>
          </a:xfrm>
          <a:prstGeom prst="rect">
            <a:avLst/>
          </a:prstGeom>
          <a:noFill/>
        </p:spPr>
        <p:txBody>
          <a:bodyPr anchor="ctr"/>
          <a:lstStyle/>
          <a:p>
            <a:pPr algn="r" fontAlgn="auto">
              <a:spcBef>
                <a:spcPts val="0"/>
              </a:spcBef>
              <a:spcAft>
                <a:spcPts val="0"/>
              </a:spcAft>
              <a:defRPr/>
            </a:pPr>
            <a:fld id="{81C5FE31-290B-42DB-9DD6-2E845D3BE602}" type="slidenum">
              <a:rPr lang="pt-PT" sz="1200" b="0">
                <a:solidFill>
                  <a:schemeClr val="tx1">
                    <a:tint val="75000"/>
                  </a:schemeClr>
                </a:solidFill>
                <a:latin typeface="+mn-lt"/>
              </a:rPr>
              <a:pPr algn="r" fontAlgn="auto">
                <a:spcBef>
                  <a:spcPts val="0"/>
                </a:spcBef>
                <a:spcAft>
                  <a:spcPts val="0"/>
                </a:spcAft>
                <a:defRPr/>
              </a:pPr>
              <a:t>21</a:t>
            </a:fld>
            <a:endParaRPr lang="pt-PT" sz="1200" b="0">
              <a:solidFill>
                <a:schemeClr val="tx1">
                  <a:tint val="75000"/>
                </a:schemeClr>
              </a:solidFill>
              <a:latin typeface="+mn-lt"/>
            </a:endParaRPr>
          </a:p>
        </p:txBody>
      </p:sp>
      <p:sp>
        <p:nvSpPr>
          <p:cNvPr id="138242" name="Marcador de Posição do Rodapé 2"/>
          <p:cNvSpPr txBox="1">
            <a:spLocks noGrp="1"/>
          </p:cNvSpPr>
          <p:nvPr/>
        </p:nvSpPr>
        <p:spPr bwMode="auto">
          <a:xfrm>
            <a:off x="3124200" y="6519863"/>
            <a:ext cx="2895600" cy="365125"/>
          </a:xfrm>
          <a:prstGeom prst="rect">
            <a:avLst/>
          </a:prstGeom>
          <a:noFill/>
          <a:ln w="9525">
            <a:noFill/>
            <a:miter lim="800000"/>
            <a:headEnd/>
            <a:tailEnd/>
          </a:ln>
        </p:spPr>
        <p:txBody>
          <a:bodyPr anchor="ctr"/>
          <a:lstStyle/>
          <a:p>
            <a:pPr algn="ctr"/>
            <a:r>
              <a:rPr lang="pt-PT" sz="1200" b="0" dirty="0">
                <a:solidFill>
                  <a:srgbClr val="898989"/>
                </a:solidFill>
                <a:latin typeface="Calibri" pitchFamily="34" charset="0"/>
              </a:rPr>
              <a:t>PIC - 2020/2021</a:t>
            </a:r>
          </a:p>
        </p:txBody>
      </p:sp>
      <p:sp>
        <p:nvSpPr>
          <p:cNvPr id="138243" name="Rectangle 27"/>
          <p:cNvSpPr>
            <a:spLocks noGrp="1"/>
          </p:cNvSpPr>
          <p:nvPr>
            <p:ph type="body" idx="4294967295"/>
          </p:nvPr>
        </p:nvSpPr>
        <p:spPr>
          <a:xfrm>
            <a:off x="357188" y="1428750"/>
            <a:ext cx="8358187" cy="4643438"/>
          </a:xfrm>
        </p:spPr>
        <p:txBody>
          <a:bodyPr/>
          <a:lstStyle/>
          <a:p>
            <a:pPr marL="0" lvl="1" indent="-107950" eaLnBrk="1" hangingPunct="1">
              <a:lnSpc>
                <a:spcPct val="80000"/>
              </a:lnSpc>
              <a:buFont typeface="Wingdings" pitchFamily="2" charset="2"/>
              <a:buChar char="q"/>
            </a:pPr>
            <a:r>
              <a:rPr lang="pt-PT" sz="2400" b="1"/>
              <a:t> </a:t>
            </a:r>
            <a:r>
              <a:rPr lang="pt-PT" sz="2000" b="1"/>
              <a:t>Risco Moral</a:t>
            </a:r>
            <a:r>
              <a:rPr lang="pt-PT" sz="2400" b="1"/>
              <a:t>: o </a:t>
            </a:r>
            <a:r>
              <a:rPr lang="pt-PT" sz="1600" b="1">
                <a:latin typeface="Arial" charset="0"/>
              </a:rPr>
              <a:t>exemplo dos seguros</a:t>
            </a:r>
          </a:p>
          <a:p>
            <a:pPr marL="574675" lvl="2" eaLnBrk="1" hangingPunct="1">
              <a:spcBef>
                <a:spcPts val="1200"/>
              </a:spcBef>
            </a:pPr>
            <a:r>
              <a:rPr lang="pt-BR" sz="1600"/>
              <a:t>Bons exemplos de risco moral ocorrem na contratação de seguros e na admissão de novos funcionários. No caso do seguro, uma empresa seguradora de carros não tem como monitorar o comportamento daqueles que contrataram os seus serviços. Antes de fazer um seguro, o agente evitava transitar em bairros com alta incidência de roubos, verificava se a porta estava realmente trancada; em suma, o seu comportamento, antes, revelava ser muito mais cuidadoso com a posse do bem do que agora, com o carro coberto contra roubo pela seguradora. O mesmo pode ocorrer com funcionários que estão a ser admitidos por uma empresa. Antes da contratação, o empregador não tem informações seguras sobre o desempenho do candidato ao cargo; o seu compromisso é ter um bom desempenho. Antes o candidato poderia parecer ser uma boa contratação para a empresa; uma vez admitido ele pode começar a chegar atrasado, a não apresentar um desempenho satisfatório. Uma forma de minimizar o risco moral dá-se por intermédio das chamadas sinalizações. Uma seguradora pode exigir aos donos de veículos o uso de GPS, alarmes, trancas especiais, etc.. Pode cobrar um prémio maior se o dono do carro residir num bairro com alta incidência de roubo ou se ele tiver menos de 30 anos de idade pois essa faixa etária é responsável por uma parcela maior de acidentes, etc.. Uma empresa pode exigir de um candidato ao emprego referências de outros empregadores, pode exigir certas qualificações profissionais ou mesmo experiência na função. Todas essas sinalizações minimizam a falta de informações das empresas e consequentemente o risco moral.</a:t>
            </a:r>
          </a:p>
        </p:txBody>
      </p:sp>
      <p:sp>
        <p:nvSpPr>
          <p:cNvPr id="8"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9" name="Rectangle 8"/>
          <p:cNvSpPr/>
          <p:nvPr/>
        </p:nvSpPr>
        <p:spPr>
          <a:xfrm>
            <a:off x="285750" y="285750"/>
            <a:ext cx="8643938" cy="954088"/>
          </a:xfrm>
          <a:prstGeom prst="rect">
            <a:avLst/>
          </a:prstGeom>
        </p:spPr>
        <p:txBody>
          <a:bodyPr>
            <a:spAutoFit/>
          </a:bodyPr>
          <a:lstStyle/>
          <a:p>
            <a:pPr>
              <a:defRPr/>
            </a:pPr>
            <a:r>
              <a:rPr lang="pt-PT" sz="2800" dirty="0">
                <a:latin typeface="+mj-lt"/>
              </a:rPr>
              <a:t>Falhas microeconómicas de mercado (eficiência):</a:t>
            </a:r>
          </a:p>
          <a:p>
            <a:pPr>
              <a:defRPr/>
            </a:pPr>
            <a:r>
              <a:rPr lang="pt-PT" sz="2800" dirty="0">
                <a:latin typeface="+mj-lt"/>
              </a:rPr>
              <a:t>Informação Assimétrica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5" name="Rectangle 2"/>
          <p:cNvSpPr>
            <a:spLocks noGrp="1"/>
          </p:cNvSpPr>
          <p:nvPr>
            <p:ph type="title"/>
          </p:nvPr>
        </p:nvSpPr>
        <p:spPr>
          <a:xfrm>
            <a:off x="571472" y="1714488"/>
            <a:ext cx="8229600" cy="633412"/>
          </a:xfrm>
        </p:spPr>
        <p:txBody>
          <a:bodyPr/>
          <a:lstStyle/>
          <a:p>
            <a:pPr algn="l" eaLnBrk="1" hangingPunct="1"/>
            <a:r>
              <a:rPr lang="pt-PT" sz="2400" dirty="0">
                <a:latin typeface="Arial" charset="0"/>
              </a:rPr>
              <a:t>Tipologia de Intervenções (alguns exemplos)</a:t>
            </a:r>
          </a:p>
        </p:txBody>
      </p:sp>
      <p:sp>
        <p:nvSpPr>
          <p:cNvPr id="2" name="Marcador de Posição do Número do Diapositivo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9CCFB2-3430-4114-A2CA-9E5EFBE02E26}" type="slidenum">
              <a:rPr lang="pt-PT" sz="1200" b="0">
                <a:solidFill>
                  <a:schemeClr val="tx1">
                    <a:tint val="75000"/>
                  </a:schemeClr>
                </a:solidFill>
                <a:latin typeface="+mn-lt"/>
              </a:rPr>
              <a:pPr algn="r" fontAlgn="auto">
                <a:spcBef>
                  <a:spcPts val="0"/>
                </a:spcBef>
                <a:spcAft>
                  <a:spcPts val="0"/>
                </a:spcAft>
                <a:defRPr/>
              </a:pPr>
              <a:t>22</a:t>
            </a:fld>
            <a:endParaRPr lang="pt-PT" sz="1200" b="0">
              <a:solidFill>
                <a:schemeClr val="tx1">
                  <a:tint val="75000"/>
                </a:schemeClr>
              </a:solidFill>
              <a:latin typeface="+mn-lt"/>
            </a:endParaRPr>
          </a:p>
        </p:txBody>
      </p:sp>
      <p:sp>
        <p:nvSpPr>
          <p:cNvPr id="164867" name="Text Box 6"/>
          <p:cNvSpPr txBox="1">
            <a:spLocks noChangeArrowheads="1"/>
          </p:cNvSpPr>
          <p:nvPr/>
        </p:nvSpPr>
        <p:spPr bwMode="auto">
          <a:xfrm>
            <a:off x="-71470" y="785794"/>
            <a:ext cx="9316974" cy="461665"/>
          </a:xfrm>
          <a:prstGeom prst="rect">
            <a:avLst/>
          </a:prstGeom>
          <a:noFill/>
          <a:ln w="9525">
            <a:noFill/>
            <a:miter lim="800000"/>
            <a:headEnd/>
            <a:tailEnd/>
          </a:ln>
        </p:spPr>
        <p:txBody>
          <a:bodyPr wrap="none">
            <a:spAutoFit/>
          </a:bodyPr>
          <a:lstStyle/>
          <a:p>
            <a:pPr lvl="1"/>
            <a:r>
              <a:rPr lang="pt-PT" sz="2400" dirty="0"/>
              <a:t>Corrigir falhas microeconómicas dos mercados (eficiência)</a:t>
            </a:r>
            <a:endParaRPr lang="en-US" sz="2400" b="0" dirty="0"/>
          </a:p>
        </p:txBody>
      </p:sp>
      <p:graphicFrame>
        <p:nvGraphicFramePr>
          <p:cNvPr id="193643" name="Group 107"/>
          <p:cNvGraphicFramePr>
            <a:graphicFrameLocks noGrp="1"/>
          </p:cNvGraphicFramePr>
          <p:nvPr>
            <p:ph idx="1"/>
          </p:nvPr>
        </p:nvGraphicFramePr>
        <p:xfrm>
          <a:off x="689006" y="2492363"/>
          <a:ext cx="8229600" cy="2807526"/>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14363">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1" u="none" strike="noStrike" cap="none" normalizeH="0" baseline="0" dirty="0">
                          <a:ln>
                            <a:noFill/>
                          </a:ln>
                          <a:solidFill>
                            <a:schemeClr val="tx1"/>
                          </a:solidFill>
                          <a:effectLst/>
                          <a:latin typeface="Arial" pitchFamily="34" charset="0"/>
                        </a:rPr>
                        <a:t>Tipo de Fracasso de Mercado</a:t>
                      </a:r>
                    </a:p>
                  </a:txBody>
                  <a:tcPr horzOverflow="overflow">
                    <a:lnL w="63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63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1" u="none" strike="noStrike" cap="none" normalizeH="0" baseline="0" dirty="0">
                          <a:ln>
                            <a:noFill/>
                          </a:ln>
                          <a:solidFill>
                            <a:schemeClr val="tx1"/>
                          </a:solidFill>
                          <a:effectLst/>
                          <a:latin typeface="Arial" pitchFamily="34" charset="0"/>
                        </a:rPr>
                        <a:t>Tipo de Intervenção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63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1" u="none" strike="noStrike" cap="none" normalizeH="0" baseline="0">
                          <a:ln>
                            <a:noFill/>
                          </a:ln>
                          <a:solidFill>
                            <a:schemeClr val="tx1"/>
                          </a:solidFill>
                          <a:effectLst/>
                          <a:latin typeface="Arial" pitchFamily="34" charset="0"/>
                        </a:rPr>
                        <a:t>Exemplos</a:t>
                      </a:r>
                    </a:p>
                  </a:txBody>
                  <a:tcPr horzOverflow="overflow">
                    <a:lnL w="12700" cap="flat" cmpd="sng" algn="ctr">
                      <a:solidFill>
                        <a:schemeClr val="tx1"/>
                      </a:solidFill>
                      <a:prstDash val="solid"/>
                      <a:miter lim="800000"/>
                      <a:headEnd type="none" w="med" len="med"/>
                      <a:tailEnd type="none" w="med" len="med"/>
                    </a:lnL>
                    <a:lnR w="6350" cap="flat" cmpd="sng" algn="ctr">
                      <a:solidFill>
                        <a:schemeClr val="tx1"/>
                      </a:solidFill>
                      <a:prstDash val="solid"/>
                      <a:miter lim="800000"/>
                      <a:headEnd type="none" w="med" len="med"/>
                      <a:tailEnd type="none" w="med" len="med"/>
                    </a:lnR>
                    <a:lnT w="63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615950">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Bens Públicos</a:t>
                      </a:r>
                    </a:p>
                  </a:txBody>
                  <a:tcPr horzOverflow="overflow">
                    <a:lnL w="63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Despesa Pública em Bens/Serviços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Defesa Nacional</a:t>
                      </a:r>
                    </a:p>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Iluminação Pública</a:t>
                      </a:r>
                    </a:p>
                  </a:txBody>
                  <a:tcPr horzOverflow="overflow">
                    <a:lnL w="12700" cap="flat" cmpd="sng" algn="ctr">
                      <a:solidFill>
                        <a:schemeClr val="tx1"/>
                      </a:solidFill>
                      <a:prstDash val="solid"/>
                      <a:miter lim="800000"/>
                      <a:headEnd type="none" w="med" len="med"/>
                      <a:tailEnd type="none" w="med" len="med"/>
                    </a:lnL>
                    <a:lnR w="63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6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dirty="0">
                          <a:ln>
                            <a:noFill/>
                          </a:ln>
                          <a:solidFill>
                            <a:schemeClr val="tx1"/>
                          </a:solidFill>
                          <a:effectLst/>
                          <a:latin typeface="Arial" pitchFamily="34" charset="0"/>
                        </a:rPr>
                        <a:t>Externalidades (positivas) </a:t>
                      </a:r>
                    </a:p>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dirty="0">
                          <a:ln>
                            <a:noFill/>
                          </a:ln>
                          <a:solidFill>
                            <a:schemeClr val="tx1"/>
                          </a:solidFill>
                          <a:effectLst/>
                          <a:latin typeface="Arial" pitchFamily="34" charset="0"/>
                        </a:rPr>
                        <a:t>Externalidades (negativas)</a:t>
                      </a:r>
                    </a:p>
                  </a:txBody>
                  <a:tcPr horzOverflow="overflow">
                    <a:lnL w="63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Subsídios</a:t>
                      </a:r>
                    </a:p>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Impostos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Subsídios a Associações</a:t>
                      </a:r>
                    </a:p>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Imposto sobre Tabaco</a:t>
                      </a:r>
                    </a:p>
                  </a:txBody>
                  <a:tcPr horzOverflow="overflow">
                    <a:lnL w="12700" cap="flat" cmpd="sng" algn="ctr">
                      <a:solidFill>
                        <a:schemeClr val="tx1"/>
                      </a:solidFill>
                      <a:prstDash val="solid"/>
                      <a:miter lim="800000"/>
                      <a:headEnd type="none" w="med" len="med"/>
                      <a:tailEnd type="none" w="med" len="med"/>
                    </a:lnL>
                    <a:lnR w="63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1800">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Concorrência Imperfeita</a:t>
                      </a:r>
                    </a:p>
                  </a:txBody>
                  <a:tcPr horzOverflow="overflow">
                    <a:lnL w="63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Regulação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IP Comunicações</a:t>
                      </a:r>
                    </a:p>
                  </a:txBody>
                  <a:tcPr horzOverflow="overflow">
                    <a:lnL w="12700" cap="flat" cmpd="sng" algn="ctr">
                      <a:solidFill>
                        <a:schemeClr val="tx1"/>
                      </a:solidFill>
                      <a:prstDash val="solid"/>
                      <a:miter lim="800000"/>
                      <a:headEnd type="none" w="med" len="med"/>
                      <a:tailEnd type="none" w="med" len="med"/>
                    </a:lnL>
                    <a:lnR w="63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1800">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Informação Assimétrica</a:t>
                      </a:r>
                    </a:p>
                  </a:txBody>
                  <a:tcPr horzOverflow="overflow">
                    <a:lnL w="63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635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a:ln>
                            <a:noFill/>
                          </a:ln>
                          <a:solidFill>
                            <a:schemeClr val="tx1"/>
                          </a:solidFill>
                          <a:effectLst/>
                          <a:latin typeface="Arial" pitchFamily="34" charset="0"/>
                        </a:rPr>
                        <a:t>Regulação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635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pt-PT" sz="1600" b="0" i="0" u="none" strike="noStrike" cap="none" normalizeH="0" baseline="0" dirty="0">
                          <a:ln>
                            <a:noFill/>
                          </a:ln>
                          <a:solidFill>
                            <a:schemeClr val="tx1"/>
                          </a:solidFill>
                          <a:effectLst/>
                          <a:latin typeface="Arial" pitchFamily="34" charset="0"/>
                        </a:rPr>
                        <a:t>I. Defesa do Consumidor</a:t>
                      </a:r>
                    </a:p>
                  </a:txBody>
                  <a:tcPr horzOverflow="overflow">
                    <a:lnL w="12700" cap="flat" cmpd="sng" algn="ctr">
                      <a:solidFill>
                        <a:schemeClr val="tx1"/>
                      </a:solidFill>
                      <a:prstDash val="solid"/>
                      <a:miter lim="800000"/>
                      <a:headEnd type="none" w="med" len="med"/>
                      <a:tailEnd type="none" w="med" len="med"/>
                    </a:lnL>
                    <a:lnR w="63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635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0" name="Slide Number Placeholder 9"/>
          <p:cNvSpPr>
            <a:spLocks noGrp="1"/>
          </p:cNvSpPr>
          <p:nvPr>
            <p:ph type="sldNum" sz="quarter" idx="12"/>
          </p:nvPr>
        </p:nvSpPr>
        <p:spPr/>
        <p:txBody>
          <a:bodyPr/>
          <a:lstStyle/>
          <a:p>
            <a:pPr>
              <a:defRPr/>
            </a:pPr>
            <a:fld id="{593FF9F2-49EB-4A64-A2BD-D3104FDE8E18}" type="slidenum">
              <a:rPr lang="pt-PT" smtClean="0"/>
              <a:pPr>
                <a:defRPr/>
              </a:pPr>
              <a:t>22</a:t>
            </a:fld>
            <a:endParaRPr lang="pt-PT"/>
          </a:p>
        </p:txBody>
      </p:sp>
      <p:sp>
        <p:nvSpPr>
          <p:cNvPr id="164897" name="Footer Placeholder 10"/>
          <p:cNvSpPr>
            <a:spLocks noGrp="1"/>
          </p:cNvSpPr>
          <p:nvPr>
            <p:ph type="ftr" sz="quarter" idx="11"/>
          </p:nvPr>
        </p:nvSpPr>
        <p:spPr bwMode="auto">
          <a:xfrm>
            <a:off x="3124200" y="6303963"/>
            <a:ext cx="2895600" cy="365125"/>
          </a:xfrm>
          <a:noFill/>
          <a:ln>
            <a:miter lim="800000"/>
            <a:headEnd/>
            <a:tailEnd/>
          </a:ln>
        </p:spPr>
        <p:txBody>
          <a:bodyPr/>
          <a:lstStyle/>
          <a:p>
            <a:r>
              <a:rPr lang="pt-PT" dirty="0"/>
              <a:t>PIC - 2020/2021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344A5144-1F93-476A-9FE4-9381FAD3BCF3}" type="slidenum">
              <a:rPr lang="pt-PT"/>
              <a:pPr>
                <a:defRPr/>
              </a:pPr>
              <a:t>23</a:t>
            </a:fld>
            <a:endParaRPr lang="pt-PT"/>
          </a:p>
        </p:txBody>
      </p:sp>
      <p:sp>
        <p:nvSpPr>
          <p:cNvPr id="140290"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40292" name="TextBox 5"/>
          <p:cNvSpPr txBox="1">
            <a:spLocks noChangeArrowheads="1"/>
          </p:cNvSpPr>
          <p:nvPr/>
        </p:nvSpPr>
        <p:spPr bwMode="auto">
          <a:xfrm>
            <a:off x="571500" y="1143000"/>
            <a:ext cx="8215313" cy="5227638"/>
          </a:xfrm>
          <a:prstGeom prst="rect">
            <a:avLst/>
          </a:prstGeom>
          <a:noFill/>
          <a:ln w="9525">
            <a:noFill/>
            <a:miter lim="800000"/>
            <a:headEnd/>
            <a:tailEnd/>
          </a:ln>
        </p:spPr>
        <p:txBody>
          <a:bodyPr>
            <a:spAutoFit/>
          </a:bodyPr>
          <a:lstStyle/>
          <a:p>
            <a:r>
              <a:rPr lang="pt-PT">
                <a:latin typeface="Calibri" pitchFamily="34" charset="0"/>
              </a:rPr>
              <a:t>A “mão invisível” dos mercados reais não consegue dar conta das inúmeras crises recorrentes que têm caracterizado a evolução das economias de mercado.</a:t>
            </a:r>
          </a:p>
          <a:p>
            <a:endParaRPr lang="pt-PT" sz="1800" b="0">
              <a:latin typeface="Calibri" pitchFamily="34" charset="0"/>
            </a:endParaRPr>
          </a:p>
          <a:p>
            <a:r>
              <a:rPr lang="pt-PT" b="0">
                <a:latin typeface="Calibri" pitchFamily="34" charset="0"/>
              </a:rPr>
              <a:t>São exemplos dessas </a:t>
            </a:r>
            <a:r>
              <a:rPr lang="pt-PT" sz="2400" b="0" i="1"/>
              <a:t>instabilidades</a:t>
            </a:r>
            <a:r>
              <a:rPr lang="pt-PT" b="0"/>
              <a:t>, as situações de: </a:t>
            </a:r>
            <a:endParaRPr lang="pt-PT" b="0" i="1"/>
          </a:p>
          <a:p>
            <a:pPr lvl="2"/>
            <a:r>
              <a:rPr lang="pt-PT" b="0" i="1">
                <a:latin typeface="Calibri" pitchFamily="34" charset="0"/>
              </a:rPr>
              <a:t>Desemprego</a:t>
            </a:r>
          </a:p>
          <a:p>
            <a:pPr lvl="2"/>
            <a:r>
              <a:rPr lang="pt-PT" b="0" i="1">
                <a:latin typeface="Calibri" pitchFamily="34" charset="0"/>
              </a:rPr>
              <a:t>Inflação</a:t>
            </a:r>
          </a:p>
          <a:p>
            <a:pPr lvl="2"/>
            <a:r>
              <a:rPr lang="pt-PT" b="0" i="1">
                <a:latin typeface="Calibri" pitchFamily="34" charset="0"/>
              </a:rPr>
              <a:t>Desequilíbrio externo</a:t>
            </a:r>
          </a:p>
          <a:p>
            <a:pPr lvl="2"/>
            <a:r>
              <a:rPr lang="pt-PT" b="0" i="1">
                <a:latin typeface="Calibri" pitchFamily="34" charset="0"/>
              </a:rPr>
              <a:t>Subdesenvovlimento</a:t>
            </a:r>
          </a:p>
          <a:p>
            <a:pPr>
              <a:spcBef>
                <a:spcPts val="600"/>
              </a:spcBef>
            </a:pPr>
            <a:r>
              <a:rPr lang="pt-PT" b="0">
                <a:latin typeface="Calibri" pitchFamily="34" charset="0"/>
              </a:rPr>
              <a:t>...relativamente às quais as teorias microeconómicas não oferecem explicação cabal</a:t>
            </a:r>
          </a:p>
          <a:p>
            <a:endParaRPr lang="pt-PT" b="0">
              <a:latin typeface="Calibri" pitchFamily="34" charset="0"/>
            </a:endParaRPr>
          </a:p>
          <a:p>
            <a:r>
              <a:rPr lang="pt-PT" b="0">
                <a:latin typeface="Calibri" pitchFamily="34" charset="0"/>
              </a:rPr>
              <a:t>A teoria do equilíbrio geral  não explica:</a:t>
            </a:r>
          </a:p>
          <a:p>
            <a:pPr lvl="1" indent="-358775">
              <a:spcBef>
                <a:spcPts val="600"/>
              </a:spcBef>
              <a:buFont typeface="Wingdings" pitchFamily="2" charset="2"/>
              <a:buChar char="ü"/>
            </a:pPr>
            <a:r>
              <a:rPr lang="pt-PT" b="0">
                <a:latin typeface="Calibri" pitchFamily="34" charset="0"/>
              </a:rPr>
              <a:t>as situações de desemprego em massa (não é desemprego voluntário!!!) </a:t>
            </a:r>
          </a:p>
          <a:p>
            <a:pPr lvl="1" indent="-358775">
              <a:spcBef>
                <a:spcPts val="600"/>
              </a:spcBef>
              <a:buFont typeface="Wingdings" pitchFamily="2" charset="2"/>
              <a:buChar char="ü"/>
            </a:pPr>
            <a:r>
              <a:rPr lang="pt-PT" b="0">
                <a:latin typeface="Calibri" pitchFamily="34" charset="0"/>
              </a:rPr>
              <a:t>nem tem respostas para as variações do nível absoluto de preços que caracterizam a inflação (só explica as variações dos preços relativos!).</a:t>
            </a:r>
          </a:p>
        </p:txBody>
      </p:sp>
      <p:sp>
        <p:nvSpPr>
          <p:cNvPr id="7" name="TextBox 6"/>
          <p:cNvSpPr txBox="1"/>
          <p:nvPr/>
        </p:nvSpPr>
        <p:spPr bwMode="auto">
          <a:xfrm>
            <a:off x="214313" y="428625"/>
            <a:ext cx="7715250" cy="523875"/>
          </a:xfrm>
          <a:prstGeom prst="rect">
            <a:avLst/>
          </a:prstGeom>
          <a:noFill/>
        </p:spPr>
        <p:txBody>
          <a:bodyPr>
            <a:spAutoFit/>
          </a:bodyPr>
          <a:lstStyle/>
          <a:p>
            <a:pPr>
              <a:defRPr/>
            </a:pPr>
            <a:r>
              <a:rPr lang="pt-PT" sz="2800" dirty="0">
                <a:latin typeface="+mn-lt"/>
              </a:rPr>
              <a:t>Falhas de Mercado: a Dimensão Macroeconómica</a:t>
            </a:r>
            <a:endParaRPr lang="en-US" sz="2800" dirty="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85A2FDC3-1D77-4044-9711-330DEA4745DA}" type="slidenum">
              <a:rPr lang="pt-PT"/>
              <a:pPr>
                <a:defRPr/>
              </a:pPr>
              <a:t>24</a:t>
            </a:fld>
            <a:endParaRPr lang="pt-PT"/>
          </a:p>
        </p:txBody>
      </p:sp>
      <p:sp>
        <p:nvSpPr>
          <p:cNvPr id="144386"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71500"/>
            <a:ext cx="7715250" cy="523875"/>
          </a:xfrm>
          <a:prstGeom prst="rect">
            <a:avLst/>
          </a:prstGeom>
          <a:noFill/>
        </p:spPr>
        <p:txBody>
          <a:bodyPr>
            <a:spAutoFit/>
          </a:bodyPr>
          <a:lstStyle/>
          <a:p>
            <a:pPr>
              <a:defRPr/>
            </a:pPr>
            <a:r>
              <a:rPr lang="pt-PT" sz="2800" dirty="0">
                <a:latin typeface="+mn-lt"/>
              </a:rPr>
              <a:t>Falhas de Mercado: a Dimensão Macroeconómica</a:t>
            </a:r>
            <a:endParaRPr lang="en-US" sz="2800" dirty="0">
              <a:latin typeface="+mn-lt"/>
            </a:endParaRPr>
          </a:p>
        </p:txBody>
      </p:sp>
      <p:sp>
        <p:nvSpPr>
          <p:cNvPr id="7" name="TextBox 6"/>
          <p:cNvSpPr txBox="1"/>
          <p:nvPr/>
        </p:nvSpPr>
        <p:spPr bwMode="auto">
          <a:xfrm>
            <a:off x="571500" y="1143000"/>
            <a:ext cx="8215313" cy="5308600"/>
          </a:xfrm>
          <a:prstGeom prst="rect">
            <a:avLst/>
          </a:prstGeom>
          <a:noFill/>
        </p:spPr>
        <p:txBody>
          <a:bodyPr>
            <a:spAutoFit/>
          </a:bodyPr>
          <a:lstStyle/>
          <a:p>
            <a:pPr>
              <a:defRPr/>
            </a:pPr>
            <a:endParaRPr lang="pt-PT" sz="1800" b="0" dirty="0">
              <a:latin typeface="+mn-lt"/>
            </a:endParaRPr>
          </a:p>
          <a:p>
            <a:pPr>
              <a:defRPr/>
            </a:pPr>
            <a:r>
              <a:rPr lang="pt-PT" dirty="0">
                <a:latin typeface="+mn-lt"/>
                <a:sym typeface="Wingdings" pitchFamily="2" charset="2"/>
              </a:rPr>
              <a:t>Definição</a:t>
            </a:r>
            <a:r>
              <a:rPr lang="pt-PT" sz="1800" dirty="0">
                <a:latin typeface="+mn-lt"/>
                <a:sym typeface="Wingdings" pitchFamily="2" charset="2"/>
              </a:rPr>
              <a:t>: </a:t>
            </a:r>
            <a:br>
              <a:rPr lang="pt-PT" sz="1800" dirty="0">
                <a:latin typeface="+mn-lt"/>
                <a:sym typeface="Wingdings" pitchFamily="2" charset="2"/>
              </a:rPr>
            </a:br>
            <a:r>
              <a:rPr lang="pt-PT" dirty="0">
                <a:latin typeface="+mn-lt"/>
                <a:sym typeface="Wingdings" pitchFamily="2" charset="2"/>
              </a:rPr>
              <a:t>Falhas macroeconómicas são as falhas associadas à instabilidade das economias de mercado.</a:t>
            </a:r>
            <a:endParaRPr lang="pt-PT" sz="1800" dirty="0">
              <a:latin typeface="+mn-lt"/>
              <a:sym typeface="Wingdings" pitchFamily="2" charset="2"/>
            </a:endParaRPr>
          </a:p>
          <a:p>
            <a:pPr>
              <a:defRPr/>
            </a:pPr>
            <a:endParaRPr lang="pt-PT" sz="1800" b="0" dirty="0">
              <a:latin typeface="+mn-lt"/>
              <a:sym typeface="Wingdings" pitchFamily="2" charset="2"/>
            </a:endParaRPr>
          </a:p>
          <a:p>
            <a:pPr marL="360000" indent="-360000">
              <a:spcBef>
                <a:spcPts val="1800"/>
              </a:spcBef>
              <a:buFont typeface="+mj-lt"/>
              <a:buAutoNum type="alphaLcParenR"/>
              <a:defRPr/>
            </a:pPr>
            <a:r>
              <a:rPr lang="pt-PT" sz="1800" b="0" dirty="0">
                <a:latin typeface="+mn-lt"/>
                <a:sym typeface="Wingdings" pitchFamily="2" charset="2"/>
              </a:rPr>
              <a:t>São </a:t>
            </a:r>
            <a:r>
              <a:rPr lang="pt-PT" sz="1800" dirty="0">
                <a:latin typeface="+mn-lt"/>
                <a:sym typeface="Wingdings" pitchFamily="2" charset="2"/>
              </a:rPr>
              <a:t>falhas</a:t>
            </a:r>
            <a:r>
              <a:rPr lang="pt-PT" sz="1800" b="0" dirty="0">
                <a:latin typeface="+mn-lt"/>
                <a:sym typeface="Wingdings" pitchFamily="2" charset="2"/>
              </a:rPr>
              <a:t> porque reflectem a presença de ineficiências e/ou injustiças </a:t>
            </a:r>
            <a:br>
              <a:rPr lang="pt-PT" sz="1800" b="0" dirty="0">
                <a:latin typeface="+mn-lt"/>
                <a:sym typeface="Wingdings" pitchFamily="2" charset="2"/>
              </a:rPr>
            </a:br>
            <a:r>
              <a:rPr lang="pt-PT" sz="1800" b="0" dirty="0">
                <a:latin typeface="+mn-lt"/>
                <a:sym typeface="Wingdings" pitchFamily="2" charset="2"/>
              </a:rPr>
              <a:t>( mesmos problemas que as falhas microeconómicas!);</a:t>
            </a:r>
          </a:p>
          <a:p>
            <a:pPr marL="360000" indent="-360000">
              <a:spcBef>
                <a:spcPts val="1800"/>
              </a:spcBef>
              <a:buFont typeface="+mj-lt"/>
              <a:buAutoNum type="alphaLcParenR"/>
              <a:defRPr/>
            </a:pPr>
            <a:r>
              <a:rPr lang="pt-PT" sz="1800" b="0" dirty="0">
                <a:latin typeface="+mn-lt"/>
                <a:sym typeface="Wingdings" pitchFamily="2" charset="2"/>
              </a:rPr>
              <a:t>São falhas de </a:t>
            </a:r>
            <a:r>
              <a:rPr lang="pt-PT" sz="1800" dirty="0">
                <a:latin typeface="+mn-lt"/>
                <a:sym typeface="Wingdings" pitchFamily="2" charset="2"/>
              </a:rPr>
              <a:t>mercado</a:t>
            </a:r>
            <a:r>
              <a:rPr lang="pt-PT" sz="1800" b="0" dirty="0">
                <a:latin typeface="+mn-lt"/>
                <a:sym typeface="Wingdings" pitchFamily="2" charset="2"/>
              </a:rPr>
              <a:t> porque são indissociáveis do funconamento dos mercados reais. </a:t>
            </a:r>
            <a:br>
              <a:rPr lang="pt-PT" sz="1800" b="0" dirty="0">
                <a:latin typeface="+mn-lt"/>
                <a:sym typeface="Wingdings" pitchFamily="2" charset="2"/>
              </a:rPr>
            </a:br>
            <a:r>
              <a:rPr lang="pt-PT" sz="1800" b="0" dirty="0">
                <a:latin typeface="+mn-lt"/>
                <a:sym typeface="Wingdings" pitchFamily="2" charset="2"/>
              </a:rPr>
              <a:t>(também existem falhas de governo no modo como este actua no ciclo de negócios, mas são de natureza diferente);</a:t>
            </a:r>
          </a:p>
          <a:p>
            <a:pPr marL="360000" indent="-360000">
              <a:spcBef>
                <a:spcPts val="1800"/>
              </a:spcBef>
              <a:buFont typeface="+mj-lt"/>
              <a:buAutoNum type="alphaLcParenR"/>
              <a:defRPr/>
            </a:pPr>
            <a:r>
              <a:rPr lang="pt-PT" sz="1800" b="0" dirty="0">
                <a:latin typeface="+mn-lt"/>
                <a:sym typeface="Wingdings" pitchFamily="2" charset="2"/>
              </a:rPr>
              <a:t>São falhas </a:t>
            </a:r>
            <a:r>
              <a:rPr lang="pt-PT" sz="1800" dirty="0">
                <a:latin typeface="+mn-lt"/>
                <a:sym typeface="Wingdings" pitchFamily="2" charset="2"/>
              </a:rPr>
              <a:t>macroeconómicas</a:t>
            </a:r>
            <a:r>
              <a:rPr lang="pt-PT" sz="1800" b="0" dirty="0">
                <a:latin typeface="+mn-lt"/>
                <a:sym typeface="Wingdings" pitchFamily="2" charset="2"/>
              </a:rPr>
              <a:t> porque é a teoria macroeconómica que melhor as explica.</a:t>
            </a:r>
          </a:p>
          <a:p>
            <a:pPr>
              <a:defRPr/>
            </a:pPr>
            <a:endParaRPr lang="pt-PT" sz="1800" b="0" dirty="0">
              <a:latin typeface="+mn-lt"/>
              <a:sym typeface="Wingdings" pitchFamily="2" charset="2"/>
            </a:endParaRPr>
          </a:p>
          <a:p>
            <a:pPr>
              <a:defRPr/>
            </a:pPr>
            <a:endParaRPr lang="pt-PT" sz="1800" b="0" dirty="0">
              <a:latin typeface="+mn-lt"/>
              <a:sym typeface="Wingdings" pitchFamily="2" charset="2"/>
            </a:endParaRPr>
          </a:p>
          <a:p>
            <a:pPr>
              <a:defRPr/>
            </a:pPr>
            <a:endParaRPr lang="en-US" sz="1800" b="0"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063A7628-AE3F-466E-A6ED-405C881DEC93}" type="slidenum">
              <a:rPr lang="pt-PT"/>
              <a:pPr>
                <a:defRPr/>
              </a:pPr>
              <a:t>25</a:t>
            </a:fld>
            <a:endParaRPr lang="pt-PT"/>
          </a:p>
        </p:txBody>
      </p:sp>
      <p:sp>
        <p:nvSpPr>
          <p:cNvPr id="146434"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71500"/>
            <a:ext cx="7715250" cy="954088"/>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Desemprego (1)</a:t>
            </a:r>
            <a:endParaRPr lang="en-US" sz="2800" dirty="0">
              <a:latin typeface="+mn-lt"/>
            </a:endParaRPr>
          </a:p>
        </p:txBody>
      </p:sp>
      <p:sp>
        <p:nvSpPr>
          <p:cNvPr id="7" name="TextBox 6"/>
          <p:cNvSpPr txBox="1"/>
          <p:nvPr/>
        </p:nvSpPr>
        <p:spPr bwMode="auto">
          <a:xfrm>
            <a:off x="571500" y="1571625"/>
            <a:ext cx="8215313" cy="4432300"/>
          </a:xfrm>
          <a:prstGeom prst="rect">
            <a:avLst/>
          </a:prstGeom>
          <a:noFill/>
        </p:spPr>
        <p:txBody>
          <a:bodyPr>
            <a:spAutoFit/>
          </a:bodyPr>
          <a:lstStyle/>
          <a:p>
            <a:pPr marL="216000" indent="-252000">
              <a:buFont typeface="Wingdings" pitchFamily="2" charset="2"/>
              <a:buChar char="q"/>
              <a:defRPr/>
            </a:pPr>
            <a:r>
              <a:rPr lang="pt-PT" b="0" dirty="0">
                <a:latin typeface="+mn-lt"/>
                <a:sym typeface="Wingdings" pitchFamily="2" charset="2"/>
              </a:rPr>
              <a:t>A ineficiência do mercado diz respeito ao desemprego involuntário.</a:t>
            </a:r>
          </a:p>
          <a:p>
            <a:pPr marL="216000" indent="-252000">
              <a:spcBef>
                <a:spcPts val="1200"/>
              </a:spcBef>
              <a:buFont typeface="Wingdings" pitchFamily="2" charset="2"/>
              <a:buChar char="q"/>
              <a:defRPr/>
            </a:pPr>
            <a:r>
              <a:rPr lang="pt-PT" b="0" dirty="0">
                <a:latin typeface="+mn-lt"/>
                <a:sym typeface="Wingdings" pitchFamily="2" charset="2"/>
              </a:rPr>
              <a:t>Existe </a:t>
            </a:r>
            <a:r>
              <a:rPr lang="pt-PT" dirty="0">
                <a:latin typeface="+mn-lt"/>
                <a:sym typeface="Wingdings" pitchFamily="2" charset="2"/>
              </a:rPr>
              <a:t>desemprego involuntário</a:t>
            </a:r>
            <a:r>
              <a:rPr lang="pt-PT" sz="1800" b="0" dirty="0">
                <a:latin typeface="+mn-lt"/>
                <a:sym typeface="Wingdings" pitchFamily="2" charset="2"/>
              </a:rPr>
              <a:t> quando à taxa de salário real corrente na economia (ou ligeiramente abaixo), há trabalhadores (potencialmente) dispostos a trabalhar que não encontram emprego, porque a procura de trabalhadores é insuficiente para oferecer postos de trabalho para todos (oferta de trabalho está racionada).</a:t>
            </a:r>
          </a:p>
          <a:p>
            <a:pPr marL="216000" indent="-252000">
              <a:spcBef>
                <a:spcPts val="1200"/>
              </a:spcBef>
              <a:buFont typeface="Wingdings" pitchFamily="2" charset="2"/>
              <a:buChar char="q"/>
              <a:defRPr/>
            </a:pPr>
            <a:r>
              <a:rPr lang="pt-PT" sz="1800" b="0" dirty="0">
                <a:latin typeface="+mn-lt"/>
                <a:sym typeface="Wingdings" pitchFamily="2" charset="2"/>
              </a:rPr>
              <a:t>Representa uma </a:t>
            </a:r>
            <a:r>
              <a:rPr lang="pt-PT" dirty="0">
                <a:latin typeface="+mn-lt"/>
                <a:sym typeface="Wingdings" pitchFamily="2" charset="2"/>
              </a:rPr>
              <a:t>perca de eficiência </a:t>
            </a:r>
            <a:r>
              <a:rPr lang="pt-PT" sz="1800" b="0" dirty="0">
                <a:latin typeface="+mn-lt"/>
                <a:sym typeface="Wingdings" pitchFamily="2" charset="2"/>
              </a:rPr>
              <a:t>para a economia:</a:t>
            </a:r>
          </a:p>
          <a:p>
            <a:pPr marL="360000">
              <a:spcBef>
                <a:spcPts val="600"/>
              </a:spcBef>
              <a:defRPr/>
            </a:pPr>
            <a:r>
              <a:rPr lang="pt-PT" sz="1800" b="0" dirty="0">
                <a:latin typeface="+mn-lt"/>
                <a:sym typeface="Wingdings" pitchFamily="2" charset="2"/>
              </a:rPr>
              <a:t>Em </a:t>
            </a:r>
            <a:r>
              <a:rPr lang="pt-PT" sz="1800" dirty="0">
                <a:latin typeface="+mn-lt"/>
                <a:sym typeface="Wingdings" pitchFamily="2" charset="2"/>
              </a:rPr>
              <a:t>termos estáticos </a:t>
            </a:r>
            <a:r>
              <a:rPr lang="pt-PT" sz="1800" b="0" dirty="0">
                <a:latin typeface="+mn-lt"/>
                <a:sym typeface="Wingdings" pitchFamily="2" charset="2"/>
              </a:rPr>
              <a:t>porque é possível melhorar a situação de alguns (os desempregados) sem piorar a situação de outros.</a:t>
            </a:r>
          </a:p>
          <a:p>
            <a:pPr marL="360000">
              <a:spcBef>
                <a:spcPts val="600"/>
              </a:spcBef>
              <a:defRPr/>
            </a:pPr>
            <a:r>
              <a:rPr lang="pt-PT" sz="1800" b="0" dirty="0">
                <a:latin typeface="+mn-lt"/>
                <a:sym typeface="Wingdings" pitchFamily="2" charset="2"/>
              </a:rPr>
              <a:t>Em </a:t>
            </a:r>
            <a:r>
              <a:rPr lang="pt-PT" sz="1800" dirty="0">
                <a:latin typeface="+mn-lt"/>
                <a:sym typeface="Wingdings" pitchFamily="2" charset="2"/>
              </a:rPr>
              <a:t>termos dinâmicos </a:t>
            </a:r>
            <a:r>
              <a:rPr lang="pt-PT" sz="1800" b="0" dirty="0">
                <a:latin typeface="+mn-lt"/>
                <a:sym typeface="Wingdings" pitchFamily="2" charset="2"/>
              </a:rPr>
              <a:t>porque o desemprego significa uma degradação dos recursos /perca de competências. (agrava-se no desemprego longo prazo)</a:t>
            </a:r>
          </a:p>
          <a:p>
            <a:pPr marL="216000" indent="-252000">
              <a:spcBef>
                <a:spcPts val="1200"/>
              </a:spcBef>
              <a:buFont typeface="Wingdings" pitchFamily="2" charset="2"/>
              <a:buChar char="q"/>
              <a:defRPr/>
            </a:pPr>
            <a:r>
              <a:rPr lang="pt-PT" sz="1800" b="0" dirty="0">
                <a:latin typeface="+mn-lt"/>
                <a:sym typeface="Wingdings" pitchFamily="2" charset="2"/>
              </a:rPr>
              <a:t>Representa uma injustiça relativa (</a:t>
            </a:r>
            <a:r>
              <a:rPr lang="pt-PT" dirty="0">
                <a:latin typeface="+mn-lt"/>
                <a:sym typeface="Wingdings" pitchFamily="2" charset="2"/>
              </a:rPr>
              <a:t>não equidade</a:t>
            </a:r>
            <a:r>
              <a:rPr lang="pt-PT" sz="1800" b="0" dirty="0">
                <a:latin typeface="+mn-lt"/>
                <a:sym typeface="Wingdings" pitchFamily="2" charset="2"/>
              </a:rPr>
              <a:t>) porque aumenta a desigualdade na distribuição de rendimento.</a:t>
            </a:r>
            <a:endParaRPr lang="en-US" sz="1800" b="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B3E029E9-B42C-40F1-8BB6-8300E7737A5E}" type="slidenum">
              <a:rPr lang="pt-PT"/>
              <a:pPr>
                <a:defRPr/>
              </a:pPr>
              <a:t>26</a:t>
            </a:fld>
            <a:endParaRPr lang="pt-PT"/>
          </a:p>
        </p:txBody>
      </p:sp>
      <p:sp>
        <p:nvSpPr>
          <p:cNvPr id="148482"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71500"/>
            <a:ext cx="7715250" cy="954088"/>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Desemprego (2)</a:t>
            </a:r>
            <a:endParaRPr lang="en-US" sz="2800" dirty="0">
              <a:latin typeface="+mn-lt"/>
            </a:endParaRPr>
          </a:p>
        </p:txBody>
      </p:sp>
      <p:sp>
        <p:nvSpPr>
          <p:cNvPr id="7" name="TextBox 6"/>
          <p:cNvSpPr txBox="1"/>
          <p:nvPr/>
        </p:nvSpPr>
        <p:spPr bwMode="auto">
          <a:xfrm>
            <a:off x="571500" y="1571625"/>
            <a:ext cx="8215313" cy="4694238"/>
          </a:xfrm>
          <a:prstGeom prst="rect">
            <a:avLst/>
          </a:prstGeom>
          <a:noFill/>
        </p:spPr>
        <p:txBody>
          <a:bodyPr>
            <a:spAutoFit/>
          </a:bodyPr>
          <a:lstStyle/>
          <a:p>
            <a:pPr marL="216000" indent="-252000">
              <a:buFont typeface="Wingdings" pitchFamily="2" charset="2"/>
              <a:buChar char="q"/>
              <a:defRPr/>
            </a:pPr>
            <a:r>
              <a:rPr lang="pt-PT" b="0" dirty="0">
                <a:latin typeface="+mn-lt"/>
                <a:sym typeface="Wingdings" pitchFamily="2" charset="2"/>
              </a:rPr>
              <a:t>O desemprego tem </a:t>
            </a:r>
            <a:r>
              <a:rPr lang="pt-PT" dirty="0">
                <a:latin typeface="+mn-lt"/>
                <a:sym typeface="Wingdings" pitchFamily="2" charset="2"/>
              </a:rPr>
              <a:t>custos</a:t>
            </a:r>
            <a:r>
              <a:rPr lang="pt-PT" b="0" dirty="0">
                <a:latin typeface="+mn-lt"/>
                <a:sym typeface="Wingdings" pitchFamily="2" charset="2"/>
              </a:rPr>
              <a:t> elevados para a sociedade</a:t>
            </a:r>
          </a:p>
          <a:p>
            <a:pPr marL="540000" indent="-252000">
              <a:spcBef>
                <a:spcPts val="600"/>
              </a:spcBef>
              <a:buFont typeface="Wingdings" pitchFamily="2" charset="2"/>
              <a:buChar char="ü"/>
              <a:defRPr/>
            </a:pPr>
            <a:r>
              <a:rPr lang="pt-PT" sz="1800" b="0" dirty="0">
                <a:latin typeface="+mn-lt"/>
                <a:sym typeface="Wingdings" pitchFamily="2" charset="2"/>
              </a:rPr>
              <a:t>Em termos não económicos: frustração individual, exclusão social, </a:t>
            </a:r>
            <a:br>
              <a:rPr lang="pt-PT" sz="1800" b="0" dirty="0">
                <a:latin typeface="+mn-lt"/>
                <a:sym typeface="Wingdings" pitchFamily="2" charset="2"/>
              </a:rPr>
            </a:br>
            <a:r>
              <a:rPr lang="pt-PT" sz="1800" b="0" dirty="0">
                <a:latin typeface="+mn-lt"/>
                <a:sym typeface="Wingdings" pitchFamily="2" charset="2"/>
              </a:rPr>
              <a:t>+ instabilidade social e + criminalidade.</a:t>
            </a:r>
          </a:p>
          <a:p>
            <a:pPr marL="540000" indent="-252000">
              <a:spcBef>
                <a:spcPts val="0"/>
              </a:spcBef>
              <a:buFont typeface="Wingdings" pitchFamily="2" charset="2"/>
              <a:buChar char="ü"/>
              <a:defRPr/>
            </a:pPr>
            <a:r>
              <a:rPr lang="pt-PT" sz="1800" b="0" dirty="0">
                <a:latin typeface="+mn-lt"/>
                <a:sym typeface="Wingdings" pitchFamily="2" charset="2"/>
              </a:rPr>
              <a:t>Em termos económicos : perca de produto!</a:t>
            </a:r>
          </a:p>
          <a:p>
            <a:pPr marL="216000" indent="-252000">
              <a:spcBef>
                <a:spcPts val="1200"/>
              </a:spcBef>
              <a:buFont typeface="Wingdings" pitchFamily="2" charset="2"/>
              <a:buChar char="q"/>
              <a:defRPr/>
            </a:pPr>
            <a:r>
              <a:rPr lang="pt-PT" sz="1800" dirty="0">
                <a:latin typeface="+mn-lt"/>
                <a:sym typeface="Wingdings" pitchFamily="2" charset="2"/>
              </a:rPr>
              <a:t>Intervenção do Estado </a:t>
            </a:r>
            <a:r>
              <a:rPr lang="pt-PT" sz="1800" b="0" dirty="0">
                <a:latin typeface="+mn-lt"/>
                <a:sym typeface="Wingdings" pitchFamily="2" charset="2"/>
              </a:rPr>
              <a:t>... Para atenuar custos do desemprego</a:t>
            </a:r>
          </a:p>
          <a:p>
            <a:pPr marL="360000">
              <a:spcBef>
                <a:spcPts val="600"/>
              </a:spcBef>
              <a:defRPr/>
            </a:pPr>
            <a:r>
              <a:rPr lang="pt-PT" sz="1800" b="0" dirty="0">
                <a:latin typeface="+mn-lt"/>
                <a:sym typeface="Wingdings" pitchFamily="2" charset="2"/>
              </a:rPr>
              <a:t>Subsídios de desemprego</a:t>
            </a:r>
          </a:p>
          <a:p>
            <a:pPr marL="360000">
              <a:spcBef>
                <a:spcPts val="600"/>
              </a:spcBef>
              <a:defRPr/>
            </a:pPr>
            <a:r>
              <a:rPr lang="pt-PT" sz="1800" b="0" dirty="0">
                <a:latin typeface="+mn-lt"/>
                <a:sym typeface="Wingdings" pitchFamily="2" charset="2"/>
              </a:rPr>
              <a:t>Políticas activas de emprego (formação profissional, requalificação, ...)</a:t>
            </a:r>
          </a:p>
          <a:p>
            <a:pPr marL="216000" indent="-252000">
              <a:spcBef>
                <a:spcPts val="1200"/>
              </a:spcBef>
              <a:buFont typeface="Wingdings" pitchFamily="2" charset="2"/>
              <a:buChar char="q"/>
              <a:defRPr/>
            </a:pPr>
            <a:r>
              <a:rPr lang="pt-PT" sz="1800" dirty="0">
                <a:latin typeface="+mn-lt"/>
                <a:sym typeface="Wingdings" pitchFamily="2" charset="2"/>
              </a:rPr>
              <a:t>Críticas</a:t>
            </a:r>
            <a:r>
              <a:rPr lang="pt-PT" sz="1800" b="0" dirty="0">
                <a:latin typeface="+mn-lt"/>
                <a:sym typeface="Wingdings" pitchFamily="2" charset="2"/>
              </a:rPr>
              <a:t> às intervenções ...</a:t>
            </a:r>
          </a:p>
          <a:p>
            <a:pPr marL="360000">
              <a:spcBef>
                <a:spcPts val="0"/>
              </a:spcBef>
              <a:buFont typeface="Wingdings" pitchFamily="2" charset="2"/>
              <a:buChar char="ü"/>
              <a:defRPr/>
            </a:pPr>
            <a:r>
              <a:rPr lang="pt-PT" sz="1800" b="0" dirty="0">
                <a:latin typeface="+mn-lt"/>
                <a:sym typeface="Wingdings" pitchFamily="2" charset="2"/>
              </a:rPr>
              <a:t>Subsídios podem ser desincentivo para procurar trabalho... mas parece ser sobretudo a sua duração que tem esse efeito.</a:t>
            </a:r>
          </a:p>
          <a:p>
            <a:pPr marL="360000">
              <a:spcBef>
                <a:spcPts val="0"/>
              </a:spcBef>
              <a:buFont typeface="Wingdings" pitchFamily="2" charset="2"/>
              <a:buChar char="ü"/>
              <a:defRPr/>
            </a:pPr>
            <a:r>
              <a:rPr lang="pt-PT" sz="1800" b="0" dirty="0">
                <a:latin typeface="+mn-lt"/>
                <a:sym typeface="Wingdings" pitchFamily="2" charset="2"/>
              </a:rPr>
              <a:t>Situações de pleno emprego podem contribuir para menor eficiência (esforço) por parte dos trabalhadores e conflitos sociais com reflexos na subida da inflação (maior força negocial dos sindicatos)</a:t>
            </a:r>
          </a:p>
          <a:p>
            <a:pPr marL="216000" indent="-252000">
              <a:spcBef>
                <a:spcPts val="1200"/>
              </a:spcBef>
              <a:buFont typeface="Wingdings" pitchFamily="2" charset="2"/>
              <a:buChar char="q"/>
              <a:defRPr/>
            </a:pPr>
            <a:endParaRPr lang="en-US" sz="1800" b="0"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FB05C146-A7A2-4ED2-8F0D-0FB7EDE34D52}" type="slidenum">
              <a:rPr lang="pt-PT"/>
              <a:pPr>
                <a:defRPr/>
              </a:pPr>
              <a:t>27</a:t>
            </a:fld>
            <a:endParaRPr lang="pt-PT"/>
          </a:p>
        </p:txBody>
      </p:sp>
      <p:sp>
        <p:nvSpPr>
          <p:cNvPr id="150530"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71500"/>
            <a:ext cx="7715250" cy="954088"/>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Inflação (1)</a:t>
            </a:r>
            <a:endParaRPr lang="en-US" sz="2800" dirty="0">
              <a:latin typeface="+mn-lt"/>
            </a:endParaRPr>
          </a:p>
        </p:txBody>
      </p:sp>
      <p:sp>
        <p:nvSpPr>
          <p:cNvPr id="150533" name="TextBox 6"/>
          <p:cNvSpPr txBox="1">
            <a:spLocks noChangeArrowheads="1"/>
          </p:cNvSpPr>
          <p:nvPr/>
        </p:nvSpPr>
        <p:spPr bwMode="auto">
          <a:xfrm>
            <a:off x="571500" y="1571625"/>
            <a:ext cx="8215313" cy="4408488"/>
          </a:xfrm>
          <a:prstGeom prst="rect">
            <a:avLst/>
          </a:prstGeom>
          <a:noFill/>
          <a:ln w="9525">
            <a:noFill/>
            <a:miter lim="800000"/>
            <a:headEnd/>
            <a:tailEnd/>
          </a:ln>
        </p:spPr>
        <p:txBody>
          <a:bodyPr>
            <a:spAutoFit/>
          </a:bodyPr>
          <a:lstStyle/>
          <a:p>
            <a:pPr marL="215900" indent="-250825">
              <a:buFont typeface="Wingdings" pitchFamily="2" charset="2"/>
              <a:buChar char="q"/>
            </a:pPr>
            <a:r>
              <a:rPr lang="pt-PT" b="0">
                <a:latin typeface="Calibri" pitchFamily="34" charset="0"/>
                <a:sym typeface="Wingdings" pitchFamily="2" charset="2"/>
              </a:rPr>
              <a:t>Definição: a inflação é uma subida sustentada no nível geral de preços que se traduz numa diminuição do valor do dinheiro</a:t>
            </a:r>
            <a:endParaRPr lang="pt-PT" sz="1800" b="0">
              <a:latin typeface="Calibri" pitchFamily="34" charset="0"/>
              <a:sym typeface="Wingdings" pitchFamily="2" charset="2"/>
            </a:endParaRPr>
          </a:p>
          <a:p>
            <a:pPr marL="215900" indent="-250825">
              <a:spcBef>
                <a:spcPts val="1200"/>
              </a:spcBef>
              <a:buFont typeface="Wingdings" pitchFamily="2" charset="2"/>
              <a:buChar char="q"/>
            </a:pPr>
            <a:r>
              <a:rPr lang="pt-PT" sz="1800" b="0">
                <a:latin typeface="Calibri" pitchFamily="34" charset="0"/>
                <a:sym typeface="Wingdings" pitchFamily="2" charset="2"/>
              </a:rPr>
              <a:t>Distinguem-se diversos </a:t>
            </a:r>
            <a:r>
              <a:rPr lang="pt-PT" sz="1800">
                <a:latin typeface="Calibri" pitchFamily="34" charset="0"/>
                <a:sym typeface="Wingdings" pitchFamily="2" charset="2"/>
              </a:rPr>
              <a:t>tipos de inflação</a:t>
            </a:r>
          </a:p>
          <a:p>
            <a:pPr marL="215900" indent="-250825">
              <a:spcBef>
                <a:spcPts val="600"/>
              </a:spcBef>
              <a:buFont typeface="Wingdings" pitchFamily="2" charset="2"/>
              <a:buChar char="ü"/>
            </a:pPr>
            <a:r>
              <a:rPr lang="pt-PT" sz="1800" b="0">
                <a:latin typeface="Calibri" pitchFamily="34" charset="0"/>
                <a:sym typeface="Wingdings" pitchFamily="2" charset="2"/>
              </a:rPr>
              <a:t>Quanto às </a:t>
            </a:r>
            <a:r>
              <a:rPr lang="pt-PT" sz="1800">
                <a:latin typeface="Calibri" pitchFamily="34" charset="0"/>
                <a:sym typeface="Wingdings" pitchFamily="2" charset="2"/>
              </a:rPr>
              <a:t>causas</a:t>
            </a:r>
            <a:r>
              <a:rPr lang="pt-PT" sz="1800" b="0">
                <a:latin typeface="Calibri" pitchFamily="34" charset="0"/>
                <a:sym typeface="Wingdings" pitchFamily="2" charset="2"/>
              </a:rPr>
              <a:t>: por excesso de procura, pelos custos ou pelos lucros, importada, por choques de oferta,...</a:t>
            </a:r>
          </a:p>
          <a:p>
            <a:pPr marL="215900" indent="-250825">
              <a:spcBef>
                <a:spcPts val="600"/>
              </a:spcBef>
              <a:buFont typeface="Wingdings" pitchFamily="2" charset="2"/>
              <a:buChar char="ü"/>
            </a:pPr>
            <a:r>
              <a:rPr lang="pt-PT" sz="1800" b="0">
                <a:latin typeface="Calibri" pitchFamily="34" charset="0"/>
                <a:sym typeface="Wingdings" pitchFamily="2" charset="2"/>
              </a:rPr>
              <a:t>Quanto ao </a:t>
            </a:r>
            <a:r>
              <a:rPr lang="pt-PT" sz="1800">
                <a:latin typeface="Calibri" pitchFamily="34" charset="0"/>
                <a:sym typeface="Wingdings" pitchFamily="2" charset="2"/>
              </a:rPr>
              <a:t>ritmo</a:t>
            </a:r>
            <a:r>
              <a:rPr lang="pt-PT" sz="1800" b="0">
                <a:latin typeface="Calibri" pitchFamily="34" charset="0"/>
                <a:sym typeface="Wingdings" pitchFamily="2" charset="2"/>
              </a:rPr>
              <a:t> de crescimento de preços: inflação baixa, moderada, galopante e hiperinflação.</a:t>
            </a:r>
          </a:p>
          <a:p>
            <a:pPr marL="215900" indent="-250825">
              <a:spcBef>
                <a:spcPts val="1200"/>
              </a:spcBef>
              <a:buFont typeface="Wingdings" pitchFamily="2" charset="2"/>
              <a:buChar char="q"/>
            </a:pPr>
            <a:r>
              <a:rPr lang="pt-PT" sz="1800">
                <a:latin typeface="Calibri" pitchFamily="34" charset="0"/>
                <a:sym typeface="Wingdings" pitchFamily="2" charset="2"/>
              </a:rPr>
              <a:t>Inflação por excesso de procura </a:t>
            </a:r>
            <a:r>
              <a:rPr lang="pt-PT" sz="1800" i="1">
                <a:latin typeface="Calibri" pitchFamily="34" charset="0"/>
                <a:sym typeface="Wingdings" pitchFamily="2" charset="2"/>
              </a:rPr>
              <a:t>(demand-pull)</a:t>
            </a:r>
            <a:r>
              <a:rPr lang="pt-PT" sz="1800">
                <a:latin typeface="Calibri" pitchFamily="34" charset="0"/>
                <a:sym typeface="Wingdings" pitchFamily="2" charset="2"/>
              </a:rPr>
              <a:t>: </a:t>
            </a:r>
            <a:r>
              <a:rPr lang="pt-PT" sz="1800" b="0">
                <a:latin typeface="Calibri" pitchFamily="34" charset="0"/>
                <a:sym typeface="Wingdings" pitchFamily="2" charset="2"/>
              </a:rPr>
              <a:t>quando a economia está (perto de ou) numa situação de pleno emprego (de recursos humanos ou físicos) e a oferta disponível não acompanha a procura</a:t>
            </a:r>
          </a:p>
          <a:p>
            <a:pPr marL="215900" indent="-250825">
              <a:spcBef>
                <a:spcPts val="600"/>
              </a:spcBef>
            </a:pPr>
            <a:r>
              <a:rPr lang="pt-PT" sz="1800" b="0">
                <a:latin typeface="Calibri" pitchFamily="34" charset="0"/>
                <a:sym typeface="Wingdings" pitchFamily="2" charset="2"/>
              </a:rPr>
              <a:t>Exemplos. Um aumento das despesas do estado (não compensado com receitas  + défice) ou um aumento de empréstimos bancários, em situação de pleno emprego </a:t>
            </a:r>
          </a:p>
          <a:p>
            <a:pPr marL="215900" indent="-250825">
              <a:spcBef>
                <a:spcPts val="1200"/>
              </a:spcBef>
              <a:buFont typeface="Wingdings" pitchFamily="2" charset="2"/>
              <a:buChar char="q"/>
            </a:pPr>
            <a:endParaRPr lang="en-US" sz="1800" b="0">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C65D2F5C-0FBD-41A7-96C8-FEA51DC861B9}" type="slidenum">
              <a:rPr lang="pt-PT"/>
              <a:pPr>
                <a:defRPr/>
              </a:pPr>
              <a:t>28</a:t>
            </a:fld>
            <a:endParaRPr lang="pt-PT"/>
          </a:p>
        </p:txBody>
      </p:sp>
      <p:sp>
        <p:nvSpPr>
          <p:cNvPr id="152578"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71500"/>
            <a:ext cx="7715250" cy="954088"/>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Inflação (2)</a:t>
            </a:r>
            <a:endParaRPr lang="en-US" sz="2800" dirty="0">
              <a:latin typeface="+mn-lt"/>
            </a:endParaRPr>
          </a:p>
        </p:txBody>
      </p:sp>
      <p:sp>
        <p:nvSpPr>
          <p:cNvPr id="152581" name="TextBox 6"/>
          <p:cNvSpPr txBox="1">
            <a:spLocks noChangeArrowheads="1"/>
          </p:cNvSpPr>
          <p:nvPr/>
        </p:nvSpPr>
        <p:spPr bwMode="auto">
          <a:xfrm>
            <a:off x="571500" y="1571625"/>
            <a:ext cx="8215313" cy="4470400"/>
          </a:xfrm>
          <a:prstGeom prst="rect">
            <a:avLst/>
          </a:prstGeom>
          <a:noFill/>
          <a:ln w="9525">
            <a:noFill/>
            <a:miter lim="800000"/>
            <a:headEnd/>
            <a:tailEnd/>
          </a:ln>
        </p:spPr>
        <p:txBody>
          <a:bodyPr>
            <a:spAutoFit/>
          </a:bodyPr>
          <a:lstStyle/>
          <a:p>
            <a:pPr marL="215900" indent="-250825">
              <a:buFont typeface="Wingdings" pitchFamily="2" charset="2"/>
              <a:buChar char="q"/>
            </a:pPr>
            <a:r>
              <a:rPr lang="pt-PT" sz="1800">
                <a:sym typeface="Wingdings" pitchFamily="2" charset="2"/>
              </a:rPr>
              <a:t>Inflação pelos custos </a:t>
            </a:r>
            <a:r>
              <a:rPr lang="pt-PT" sz="1800" i="1">
                <a:sym typeface="Wingdings" pitchFamily="2" charset="2"/>
              </a:rPr>
              <a:t>(cost-push)</a:t>
            </a:r>
            <a:r>
              <a:rPr lang="pt-PT" sz="1800">
                <a:sym typeface="Wingdings" pitchFamily="2" charset="2"/>
              </a:rPr>
              <a:t>: </a:t>
            </a:r>
            <a:r>
              <a:rPr lang="pt-PT" sz="1800" b="0">
                <a:latin typeface="Calibri" pitchFamily="34" charset="0"/>
                <a:sym typeface="Wingdings" pitchFamily="2" charset="2"/>
              </a:rPr>
              <a:t>repercussão sobre os preços do aumento dos custos, especialmente dos custos variáveis.</a:t>
            </a:r>
          </a:p>
          <a:p>
            <a:pPr marL="215900" indent="-250825">
              <a:spcBef>
                <a:spcPts val="1200"/>
              </a:spcBef>
              <a:buFont typeface="Wingdings" pitchFamily="2" charset="2"/>
              <a:buChar char="q"/>
            </a:pPr>
            <a:r>
              <a:rPr lang="pt-PT" sz="1800">
                <a:sym typeface="Wingdings" pitchFamily="2" charset="2"/>
              </a:rPr>
              <a:t>Inflação pelos lucros: </a:t>
            </a:r>
            <a:r>
              <a:rPr lang="pt-PT" sz="1800" b="0">
                <a:latin typeface="Calibri" pitchFamily="34" charset="0"/>
                <a:sym typeface="Wingdings" pitchFamily="2" charset="2"/>
              </a:rPr>
              <a:t>associada ao aumento das margens de lucro que são  possíveis em mercados não concorrenciais.</a:t>
            </a:r>
          </a:p>
          <a:p>
            <a:pPr marL="215900" indent="-250825">
              <a:spcBef>
                <a:spcPts val="1200"/>
              </a:spcBef>
              <a:buFont typeface="Wingdings" pitchFamily="2" charset="2"/>
              <a:buChar char="q"/>
            </a:pPr>
            <a:r>
              <a:rPr lang="pt-PT" sz="1800">
                <a:cs typeface="Arial" charset="0"/>
                <a:sym typeface="Wingdings" pitchFamily="2" charset="2"/>
              </a:rPr>
              <a:t>Inflação importada</a:t>
            </a:r>
            <a:r>
              <a:rPr lang="pt-PT" sz="1800" b="0">
                <a:latin typeface="Calibri" pitchFamily="34" charset="0"/>
                <a:sym typeface="Wingdings" pitchFamily="2" charset="2"/>
              </a:rPr>
              <a:t>: pode ter várias origens:</a:t>
            </a:r>
            <a:endParaRPr lang="pt-PT" sz="1800">
              <a:latin typeface="Calibri" pitchFamily="34" charset="0"/>
              <a:sym typeface="Wingdings" pitchFamily="2" charset="2"/>
            </a:endParaRPr>
          </a:p>
          <a:p>
            <a:pPr marL="215900" indent="-250825">
              <a:spcBef>
                <a:spcPts val="600"/>
              </a:spcBef>
              <a:buFont typeface="Wingdings" pitchFamily="2" charset="2"/>
              <a:buChar char="ü"/>
            </a:pPr>
            <a:r>
              <a:rPr lang="pt-PT" sz="1800" b="0">
                <a:latin typeface="Calibri" pitchFamily="34" charset="0"/>
                <a:sym typeface="Wingdings" pitchFamily="2" charset="2"/>
              </a:rPr>
              <a:t>Aumento das exportações suscitado por inflação prolongada nos países de destino;</a:t>
            </a:r>
          </a:p>
          <a:p>
            <a:pPr marL="215900" indent="-250825">
              <a:buFont typeface="Wingdings" pitchFamily="2" charset="2"/>
              <a:buChar char="ü"/>
            </a:pPr>
            <a:r>
              <a:rPr lang="pt-PT" sz="1800" b="0">
                <a:latin typeface="Calibri" pitchFamily="34" charset="0"/>
                <a:sym typeface="Wingdings" pitchFamily="2" charset="2"/>
              </a:rPr>
              <a:t>Grandes entradas de capitais  base monetária</a:t>
            </a:r>
            <a:r>
              <a:rPr lang="pt-PT" sz="1800">
                <a:sym typeface="Wingdings 3" pitchFamily="18" charset="2"/>
              </a:rPr>
              <a:t> </a:t>
            </a:r>
            <a:r>
              <a:rPr lang="pt-PT" sz="1800" b="0">
                <a:latin typeface="Calibri" pitchFamily="34" charset="0"/>
                <a:sym typeface="Wingdings" pitchFamily="2" charset="2"/>
              </a:rPr>
              <a:t>  estimula procura</a:t>
            </a:r>
          </a:p>
          <a:p>
            <a:pPr marL="215900" indent="-250825">
              <a:buFont typeface="Wingdings" pitchFamily="2" charset="2"/>
              <a:buChar char="ü"/>
            </a:pPr>
            <a:r>
              <a:rPr lang="pt-PT" sz="1800" b="0">
                <a:latin typeface="Calibri" pitchFamily="34" charset="0"/>
                <a:sym typeface="Wingdings" pitchFamily="2" charset="2"/>
              </a:rPr>
              <a:t>Aumento dos preços de matérias primas e produtos semiacabados decorrente de decisões autónomas dos produtores ou da desvalorização da moeda nacional.</a:t>
            </a:r>
          </a:p>
          <a:p>
            <a:pPr marL="215900" indent="-250825">
              <a:spcBef>
                <a:spcPts val="1200"/>
              </a:spcBef>
            </a:pPr>
            <a:r>
              <a:rPr lang="en-US" sz="1800" b="0">
                <a:solidFill>
                  <a:schemeClr val="tx2"/>
                </a:solidFill>
                <a:latin typeface="Calibri" pitchFamily="34" charset="0"/>
              </a:rPr>
              <a:t>É importante distinguir os diversos tipos de inflação porque há muitas situações em que as diversas causas interagem. É o que acontece com a interacção entre inflação por excesso de despesa e pelos custos: procura agregada</a:t>
            </a:r>
            <a:r>
              <a:rPr lang="pt-PT" sz="1800">
                <a:solidFill>
                  <a:schemeClr val="tx2"/>
                </a:solidFill>
                <a:sym typeface="Wingdings 3" pitchFamily="18" charset="2"/>
              </a:rPr>
              <a:t> </a:t>
            </a:r>
            <a:r>
              <a:rPr lang="en-US" sz="1800" b="0">
                <a:solidFill>
                  <a:schemeClr val="tx2"/>
                </a:solidFill>
                <a:latin typeface="Calibri" pitchFamily="34" charset="0"/>
              </a:rPr>
              <a:t> </a:t>
            </a:r>
            <a:r>
              <a:rPr lang="en-US" sz="1800" b="0">
                <a:solidFill>
                  <a:schemeClr val="tx2"/>
                </a:solidFill>
                <a:latin typeface="Calibri" pitchFamily="34" charset="0"/>
                <a:sym typeface="Wingdings" pitchFamily="2" charset="2"/>
              </a:rPr>
              <a:t> preços</a:t>
            </a:r>
            <a:r>
              <a:rPr lang="pt-PT" sz="1800">
                <a:solidFill>
                  <a:schemeClr val="tx2"/>
                </a:solidFill>
                <a:sym typeface="Wingdings 3" pitchFamily="18" charset="2"/>
              </a:rPr>
              <a:t> </a:t>
            </a:r>
            <a:r>
              <a:rPr lang="en-US" sz="1800" b="0">
                <a:solidFill>
                  <a:schemeClr val="tx2"/>
                </a:solidFill>
                <a:latin typeface="Calibri" pitchFamily="34" charset="0"/>
                <a:sym typeface="Wingdings" pitchFamily="2" charset="2"/>
              </a:rPr>
              <a:t> (por si mesma mas também porque)  tendência para  pleno emprego  salários</a:t>
            </a:r>
            <a:r>
              <a:rPr lang="pt-PT" sz="1800">
                <a:solidFill>
                  <a:schemeClr val="tx2"/>
                </a:solidFill>
                <a:sym typeface="Wingdings 3" pitchFamily="18" charset="2"/>
              </a:rPr>
              <a:t> </a:t>
            </a:r>
            <a:r>
              <a:rPr lang="en-US" sz="1800" b="0">
                <a:solidFill>
                  <a:schemeClr val="tx2"/>
                </a:solidFill>
                <a:latin typeface="Calibri" pitchFamily="34" charset="0"/>
                <a:sym typeface="Wingdings" pitchFamily="2" charset="2"/>
              </a:rPr>
              <a:t>  preços</a:t>
            </a:r>
            <a:r>
              <a:rPr lang="pt-PT" sz="1800">
                <a:solidFill>
                  <a:schemeClr val="tx2"/>
                </a:solidFill>
                <a:sym typeface="Wingdings 3" pitchFamily="18" charset="2"/>
              </a:rPr>
              <a:t> </a:t>
            </a:r>
            <a:r>
              <a:rPr lang="en-US" sz="1800" b="0">
                <a:solidFill>
                  <a:schemeClr val="tx2"/>
                </a:solidFill>
                <a:latin typeface="Calibri" pitchFamily="34"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E6F571C2-CC18-4F18-B8A1-F18E8CA13759}" type="slidenum">
              <a:rPr lang="pt-PT"/>
              <a:pPr>
                <a:defRPr/>
              </a:pPr>
              <a:t>29</a:t>
            </a:fld>
            <a:endParaRPr lang="pt-PT" dirty="0"/>
          </a:p>
        </p:txBody>
      </p:sp>
      <p:sp>
        <p:nvSpPr>
          <p:cNvPr id="154626"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14313" y="357188"/>
            <a:ext cx="7715250" cy="954087"/>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Inflação (3)</a:t>
            </a:r>
            <a:endParaRPr lang="en-US" sz="2800" dirty="0">
              <a:latin typeface="+mn-lt"/>
            </a:endParaRPr>
          </a:p>
        </p:txBody>
      </p:sp>
      <p:sp>
        <p:nvSpPr>
          <p:cNvPr id="7" name="TextBox 6"/>
          <p:cNvSpPr txBox="1"/>
          <p:nvPr/>
        </p:nvSpPr>
        <p:spPr bwMode="auto">
          <a:xfrm>
            <a:off x="571500" y="1357313"/>
            <a:ext cx="8215313" cy="5108575"/>
          </a:xfrm>
          <a:prstGeom prst="rect">
            <a:avLst/>
          </a:prstGeom>
          <a:noFill/>
        </p:spPr>
        <p:txBody>
          <a:bodyPr>
            <a:spAutoFit/>
          </a:bodyPr>
          <a:lstStyle/>
          <a:p>
            <a:pPr marL="216000" indent="-252000">
              <a:buFont typeface="Wingdings" pitchFamily="2" charset="2"/>
              <a:buChar char="q"/>
              <a:defRPr/>
            </a:pPr>
            <a:r>
              <a:rPr lang="pt-PT" sz="1600" b="0" dirty="0">
                <a:latin typeface="+mn-lt"/>
                <a:sym typeface="Wingdings" pitchFamily="2" charset="2"/>
              </a:rPr>
              <a:t>Há pressões inflacionistas quando os que recebem rendimentos monetários (salários, lucros e rendas) procuram aumentar a sua quota no rendimento global à custa de outros (consumidores). A resistência dos outros e/ou o facto de não haver aumentos no rendimento global (no curto prazo) provocam um aumento dos preços. (quer via </a:t>
            </a:r>
            <a:r>
              <a:rPr lang="pt-PT" sz="1600" b="0" i="1" dirty="0">
                <a:latin typeface="+mn-lt"/>
                <a:sym typeface="Wingdings" pitchFamily="2" charset="2"/>
              </a:rPr>
              <a:t>cost-push </a:t>
            </a:r>
            <a:r>
              <a:rPr lang="pt-PT" sz="1600" b="0" dirty="0">
                <a:latin typeface="+mn-lt"/>
                <a:sym typeface="Wingdings" pitchFamily="2" charset="2"/>
              </a:rPr>
              <a:t>quer via</a:t>
            </a:r>
            <a:r>
              <a:rPr lang="pt-PT" sz="1600" b="0" i="1" dirty="0">
                <a:latin typeface="+mn-lt"/>
                <a:sym typeface="Wingdings" pitchFamily="2" charset="2"/>
              </a:rPr>
              <a:t> demand-pull</a:t>
            </a:r>
            <a:r>
              <a:rPr lang="pt-PT" sz="1600" b="0" dirty="0">
                <a:latin typeface="+mn-lt"/>
                <a:sym typeface="Wingdings" pitchFamily="2" charset="2"/>
              </a:rPr>
              <a:t>)</a:t>
            </a:r>
          </a:p>
          <a:p>
            <a:pPr marL="216000" indent="-252000">
              <a:spcBef>
                <a:spcPts val="1200"/>
              </a:spcBef>
              <a:buFont typeface="Wingdings" pitchFamily="2" charset="2"/>
              <a:buChar char="q"/>
              <a:defRPr/>
            </a:pPr>
            <a:r>
              <a:rPr lang="pt-PT" sz="1800" b="0" dirty="0">
                <a:latin typeface="+mn-lt"/>
                <a:sym typeface="Wingdings" pitchFamily="2" charset="2"/>
              </a:rPr>
              <a:t>A inflação é uma </a:t>
            </a:r>
            <a:r>
              <a:rPr lang="pt-PT" sz="1800" dirty="0">
                <a:latin typeface="+mn-lt"/>
                <a:sym typeface="Wingdings" pitchFamily="2" charset="2"/>
              </a:rPr>
              <a:t>manifestação de conflito social </a:t>
            </a:r>
            <a:r>
              <a:rPr lang="pt-PT" sz="1800" b="0" dirty="0">
                <a:latin typeface="+mn-lt"/>
                <a:sym typeface="Wingdings" pitchFamily="2" charset="2"/>
              </a:rPr>
              <a:t>que pode por vezes assumir formas extremadas</a:t>
            </a:r>
            <a:r>
              <a:rPr lang="pt-PT" sz="1800" b="0" i="1" dirty="0">
                <a:latin typeface="+mn-lt"/>
                <a:sym typeface="Wingdings" pitchFamily="2" charset="2"/>
              </a:rPr>
              <a:t>:</a:t>
            </a:r>
          </a:p>
          <a:p>
            <a:pPr marL="720000" indent="-360000">
              <a:spcBef>
                <a:spcPts val="600"/>
              </a:spcBef>
              <a:buFont typeface="Wingdings" pitchFamily="2" charset="2"/>
              <a:buChar char="ü"/>
              <a:defRPr/>
            </a:pPr>
            <a:r>
              <a:rPr lang="pt-PT" sz="1800" b="0" dirty="0">
                <a:latin typeface="+mn-lt"/>
                <a:sym typeface="Wingdings" pitchFamily="2" charset="2"/>
              </a:rPr>
              <a:t>Envolve sempre uma </a:t>
            </a:r>
            <a:r>
              <a:rPr lang="pt-PT" sz="1800" dirty="0">
                <a:latin typeface="+mn-lt"/>
                <a:sym typeface="Wingdings" pitchFamily="2" charset="2"/>
              </a:rPr>
              <a:t>alteração dos preços relativos</a:t>
            </a:r>
            <a:r>
              <a:rPr lang="pt-PT" sz="1800" b="0" dirty="0">
                <a:latin typeface="+mn-lt"/>
                <a:sym typeface="Wingdings" pitchFamily="2" charset="2"/>
              </a:rPr>
              <a:t>: nem todos conseguem aumentar os seus preços (de produtos ou de trabalho) tanto ou mais do que a média.</a:t>
            </a:r>
          </a:p>
          <a:p>
            <a:pPr marL="720000" indent="-360000">
              <a:spcBef>
                <a:spcPts val="600"/>
              </a:spcBef>
              <a:buFont typeface="Wingdings" pitchFamily="2" charset="2"/>
              <a:buChar char="ü"/>
              <a:defRPr/>
            </a:pPr>
            <a:r>
              <a:rPr lang="pt-PT" sz="1800" dirty="0">
                <a:latin typeface="+mn-lt"/>
                <a:sym typeface="Wingdings" pitchFamily="2" charset="2"/>
              </a:rPr>
              <a:t>A inflação provoca uma redistribuição, tanto do rendimento como da riqueza, muitas vezes não equitativa e, </a:t>
            </a:r>
            <a:r>
              <a:rPr lang="pt-PT" sz="1800" i="1" dirty="0">
                <a:latin typeface="+mn-lt"/>
                <a:sym typeface="Wingdings" pitchFamily="2" charset="2"/>
              </a:rPr>
              <a:t>quando elevada</a:t>
            </a:r>
            <a:r>
              <a:rPr lang="pt-PT" sz="1800" dirty="0">
                <a:latin typeface="+mn-lt"/>
                <a:sym typeface="Wingdings" pitchFamily="2" charset="2"/>
              </a:rPr>
              <a:t>,  contrária às finalidades de crescimento da economia (ineficiente).</a:t>
            </a:r>
            <a:endParaRPr lang="pt-PT" sz="1800" b="0" i="1" dirty="0">
              <a:latin typeface="+mn-lt"/>
              <a:sym typeface="Wingdings" pitchFamily="2" charset="2"/>
            </a:endParaRPr>
          </a:p>
          <a:p>
            <a:pPr marL="216000" indent="-252000">
              <a:spcBef>
                <a:spcPts val="1200"/>
              </a:spcBef>
              <a:buFont typeface="Wingdings" pitchFamily="2" charset="2"/>
              <a:buChar char="q"/>
              <a:defRPr/>
            </a:pPr>
            <a:r>
              <a:rPr lang="pt-PT" sz="1800" dirty="0">
                <a:latin typeface="+mn-lt"/>
                <a:sym typeface="Wingdings" pitchFamily="2" charset="2"/>
              </a:rPr>
              <a:t>Reduzir a inflação é um objectivo da política económica para:</a:t>
            </a:r>
            <a:endParaRPr lang="pt-PT" sz="1800" b="0" dirty="0">
              <a:latin typeface="+mn-lt"/>
              <a:sym typeface="Wingdings" pitchFamily="2" charset="2"/>
            </a:endParaRPr>
          </a:p>
          <a:p>
            <a:pPr marL="720000" indent="-360000">
              <a:spcBef>
                <a:spcPts val="0"/>
              </a:spcBef>
              <a:buFont typeface="Wingdings" pitchFamily="2" charset="2"/>
              <a:buChar char="ü"/>
              <a:defRPr/>
            </a:pPr>
            <a:r>
              <a:rPr lang="pt-PT" sz="1800" b="0" dirty="0">
                <a:latin typeface="+mn-lt"/>
                <a:sym typeface="Wingdings" pitchFamily="2" charset="2"/>
              </a:rPr>
              <a:t>Reduzir o conflito social que lhe está associado</a:t>
            </a:r>
          </a:p>
          <a:p>
            <a:pPr marL="720000" indent="-360000">
              <a:spcBef>
                <a:spcPts val="0"/>
              </a:spcBef>
              <a:buFont typeface="Wingdings" pitchFamily="2" charset="2"/>
              <a:buChar char="ü"/>
              <a:defRPr/>
            </a:pPr>
            <a:r>
              <a:rPr lang="pt-PT" sz="1800" b="0" dirty="0">
                <a:latin typeface="+mn-lt"/>
                <a:sym typeface="Wingdings" pitchFamily="2" charset="2"/>
              </a:rPr>
              <a:t>Reduzir o risco de um crescimento descontrolado de preços sob a forma de hiperinflação.</a:t>
            </a:r>
            <a:r>
              <a:rPr lang="pt-PT" sz="1800" dirty="0"/>
              <a:t> </a:t>
            </a:r>
            <a:r>
              <a:rPr lang="pt-PT" sz="1600" dirty="0"/>
              <a:t>(</a:t>
            </a:r>
            <a:r>
              <a:rPr lang="pt-PT" sz="1600" b="0" dirty="0">
                <a:latin typeface="+mn-lt"/>
              </a:rPr>
              <a:t>Diminuição da incerteza </a:t>
            </a:r>
            <a:r>
              <a:rPr lang="pt-PT" sz="1600" b="0" dirty="0">
                <a:latin typeface="+mn-lt"/>
                <a:sym typeface="Wingdings" pitchFamily="2" charset="2"/>
              </a:rPr>
              <a:t> + perspectivas investimento / crescimento)</a:t>
            </a:r>
            <a:endParaRPr lang="en-US" sz="1800" b="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3F2B9A75-E4A7-4BE2-83C8-D332AA1FEAA0}" type="slidenum">
              <a:rPr lang="pt-PT"/>
              <a:pPr>
                <a:defRPr/>
              </a:pPr>
              <a:t>3</a:t>
            </a:fld>
            <a:endParaRPr lang="pt-PT"/>
          </a:p>
        </p:txBody>
      </p:sp>
      <p:sp>
        <p:nvSpPr>
          <p:cNvPr id="24578"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24580" name="Rectangle 8"/>
          <p:cNvSpPr>
            <a:spLocks/>
          </p:cNvSpPr>
          <p:nvPr/>
        </p:nvSpPr>
        <p:spPr bwMode="auto">
          <a:xfrm>
            <a:off x="214313" y="980728"/>
            <a:ext cx="8501062" cy="5286375"/>
          </a:xfrm>
          <a:prstGeom prst="rect">
            <a:avLst/>
          </a:prstGeom>
          <a:noFill/>
          <a:ln w="9525">
            <a:solidFill>
              <a:schemeClr val="accent1"/>
            </a:solidFill>
            <a:miter lim="800000"/>
            <a:headEnd/>
            <a:tailEnd/>
          </a:ln>
        </p:spPr>
        <p:txBody>
          <a:bodyPr/>
          <a:lstStyle/>
          <a:p>
            <a:pPr marL="228600" indent="-228600">
              <a:lnSpc>
                <a:spcPct val="90000"/>
              </a:lnSpc>
              <a:spcBef>
                <a:spcPct val="20000"/>
              </a:spcBef>
            </a:pPr>
            <a:endParaRPr lang="pt-PT" sz="1800" b="0" dirty="0"/>
          </a:p>
          <a:p>
            <a:pPr>
              <a:spcBef>
                <a:spcPts val="600"/>
              </a:spcBef>
              <a:buFont typeface="Wingdings" pitchFamily="2" charset="2"/>
              <a:buChar char="q"/>
            </a:pPr>
            <a:r>
              <a:rPr lang="pt-PT" b="0" dirty="0"/>
              <a:t>Dois critérios fundamentais para avaliar os méritos relativos das duas “instituições” (estado e mercado) reguladoras: Eficiência e Equidade.</a:t>
            </a:r>
          </a:p>
          <a:p>
            <a:pPr>
              <a:lnSpc>
                <a:spcPct val="90000"/>
              </a:lnSpc>
              <a:spcBef>
                <a:spcPct val="20000"/>
              </a:spcBef>
            </a:pPr>
            <a:r>
              <a:rPr lang="pt-PT" sz="1800" dirty="0"/>
              <a:t>  </a:t>
            </a:r>
          </a:p>
          <a:p>
            <a:pPr marL="228600" indent="-228600">
              <a:lnSpc>
                <a:spcPct val="90000"/>
              </a:lnSpc>
              <a:spcBef>
                <a:spcPct val="20000"/>
              </a:spcBef>
              <a:buFont typeface="Wingdings" pitchFamily="2" charset="2"/>
              <a:buChar char="q"/>
            </a:pPr>
            <a:r>
              <a:rPr lang="pt-PT" dirty="0"/>
              <a:t>Equidade</a:t>
            </a:r>
            <a:endParaRPr lang="pt-PT" sz="1800" dirty="0"/>
          </a:p>
          <a:p>
            <a:pPr marL="1143000" lvl="2" indent="-228600">
              <a:lnSpc>
                <a:spcPct val="90000"/>
              </a:lnSpc>
              <a:spcBef>
                <a:spcPct val="20000"/>
              </a:spcBef>
              <a:buFont typeface="Wingdings" pitchFamily="2" charset="2"/>
              <a:buChar char="§"/>
            </a:pPr>
            <a:r>
              <a:rPr lang="pt-PT" sz="1800" b="0" dirty="0"/>
              <a:t>A definição de equidade é indissociável de juízos de valor que, por sua vez, dependem de escolhas políticas e éticas, </a:t>
            </a:r>
            <a:r>
              <a:rPr lang="pt-PT" sz="1800" b="0" dirty="0" err="1"/>
              <a:t>vg</a:t>
            </a:r>
            <a:r>
              <a:rPr lang="pt-PT" sz="1800" b="0" dirty="0"/>
              <a:t>, justiça redistributiva.</a:t>
            </a:r>
          </a:p>
          <a:p>
            <a:pPr marL="1143000" lvl="2" indent="-228600">
              <a:spcBef>
                <a:spcPts val="600"/>
              </a:spcBef>
              <a:buFont typeface="Wingdings" pitchFamily="2" charset="2"/>
              <a:buChar char="§"/>
            </a:pPr>
            <a:r>
              <a:rPr lang="pt-PT" sz="1800" b="0" dirty="0"/>
              <a:t>Uma distribuição do rendimento é considerada equitativa se assegura </a:t>
            </a:r>
          </a:p>
          <a:p>
            <a:pPr marL="2057400" lvl="4" indent="-228600">
              <a:lnSpc>
                <a:spcPct val="90000"/>
              </a:lnSpc>
              <a:spcBef>
                <a:spcPct val="20000"/>
              </a:spcBef>
              <a:buFont typeface="Wingdings" pitchFamily="2" charset="2"/>
              <a:buChar char="§"/>
            </a:pPr>
            <a:r>
              <a:rPr lang="pt-PT" sz="1800" b="0" dirty="0"/>
              <a:t>igualdade de oportunidades (condições à partida) ou </a:t>
            </a:r>
          </a:p>
          <a:p>
            <a:pPr marL="2057400" lvl="4" indent="-228600">
              <a:lnSpc>
                <a:spcPct val="90000"/>
              </a:lnSpc>
              <a:spcBef>
                <a:spcPct val="20000"/>
              </a:spcBef>
              <a:buFont typeface="Wingdings" pitchFamily="2" charset="2"/>
              <a:buChar char="§"/>
            </a:pPr>
            <a:r>
              <a:rPr lang="pt-PT" sz="1800" b="0" dirty="0">
                <a:sym typeface="Wingdings" pitchFamily="2" charset="2"/>
              </a:rPr>
              <a:t>igualdade de resultados (condições à chegada).</a:t>
            </a:r>
          </a:p>
          <a:p>
            <a:pPr marL="228600" indent="-228600">
              <a:spcBef>
                <a:spcPct val="20000"/>
              </a:spcBef>
              <a:buFont typeface="Wingdings" pitchFamily="2" charset="2"/>
              <a:buChar char="q"/>
            </a:pPr>
            <a:r>
              <a:rPr lang="pt-PT" dirty="0"/>
              <a:t>  Eficiência </a:t>
            </a:r>
            <a:endParaRPr lang="pt-PT" sz="1800" dirty="0"/>
          </a:p>
          <a:p>
            <a:pPr marL="1143000" lvl="2" indent="-228600">
              <a:lnSpc>
                <a:spcPct val="90000"/>
              </a:lnSpc>
              <a:spcBef>
                <a:spcPct val="20000"/>
              </a:spcBef>
              <a:buFont typeface="Wingdings" pitchFamily="2" charset="2"/>
              <a:buChar char="§"/>
            </a:pPr>
            <a:r>
              <a:rPr lang="pt-PT" sz="1800" b="0" dirty="0">
                <a:sym typeface="Wingdings" pitchFamily="2" charset="2"/>
              </a:rPr>
              <a:t>É a capacidade de extrair o melhor resultado possível dos recursos disponíveis.</a:t>
            </a:r>
          </a:p>
          <a:p>
            <a:pPr marL="1143000" lvl="2" indent="-228600">
              <a:lnSpc>
                <a:spcPct val="90000"/>
              </a:lnSpc>
              <a:spcBef>
                <a:spcPct val="20000"/>
              </a:spcBef>
              <a:buFont typeface="Wingdings" pitchFamily="2" charset="2"/>
              <a:buChar char="§"/>
            </a:pPr>
            <a:r>
              <a:rPr lang="pt-PT" sz="1800" b="0" dirty="0">
                <a:sym typeface="Wingdings" pitchFamily="2" charset="2"/>
              </a:rPr>
              <a:t>Há diversas definições alternativas: eficiência ‘X’, eficiência na afetação ou à </a:t>
            </a:r>
            <a:r>
              <a:rPr lang="pt-PT" sz="1800" b="0" dirty="0" err="1">
                <a:sym typeface="Wingdings" pitchFamily="2" charset="2"/>
              </a:rPr>
              <a:t>Pareto</a:t>
            </a:r>
            <a:r>
              <a:rPr lang="pt-PT" sz="1800" b="0" dirty="0">
                <a:sym typeface="Wingdings" pitchFamily="2" charset="2"/>
              </a:rPr>
              <a:t>, eficiência dinâmica.</a:t>
            </a:r>
            <a:endParaRPr lang="pt-PT" sz="1800" b="0" dirty="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24582" name="TextBox 7"/>
          <p:cNvSpPr txBox="1">
            <a:spLocks noChangeArrowheads="1"/>
          </p:cNvSpPr>
          <p:nvPr/>
        </p:nvSpPr>
        <p:spPr bwMode="auto">
          <a:xfrm>
            <a:off x="571500" y="500063"/>
            <a:ext cx="8072438" cy="523875"/>
          </a:xfrm>
          <a:prstGeom prst="rect">
            <a:avLst/>
          </a:prstGeom>
          <a:noFill/>
          <a:ln w="9525">
            <a:noFill/>
            <a:miter lim="800000"/>
            <a:headEnd/>
            <a:tailEnd/>
          </a:ln>
        </p:spPr>
        <p:txBody>
          <a:bodyPr>
            <a:spAutoFit/>
          </a:bodyPr>
          <a:lstStyle/>
          <a:p>
            <a:r>
              <a:rPr lang="pt-PT" sz="2800"/>
              <a:t>Eficiência e Equidade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E3D2B454-3551-4763-BA97-798D9F1B99B0}" type="slidenum">
              <a:rPr lang="pt-PT"/>
              <a:pPr>
                <a:defRPr/>
              </a:pPr>
              <a:t>30</a:t>
            </a:fld>
            <a:endParaRPr lang="pt-PT"/>
          </a:p>
        </p:txBody>
      </p:sp>
      <p:sp>
        <p:nvSpPr>
          <p:cNvPr id="156674"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14313" y="428625"/>
            <a:ext cx="7715250" cy="954088"/>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Balança de pagamentos</a:t>
            </a:r>
            <a:endParaRPr lang="en-US" sz="2800" dirty="0">
              <a:latin typeface="+mn-lt"/>
            </a:endParaRPr>
          </a:p>
        </p:txBody>
      </p:sp>
      <p:sp>
        <p:nvSpPr>
          <p:cNvPr id="156677" name="TextBox 6"/>
          <p:cNvSpPr txBox="1">
            <a:spLocks noChangeArrowheads="1"/>
          </p:cNvSpPr>
          <p:nvPr/>
        </p:nvSpPr>
        <p:spPr bwMode="auto">
          <a:xfrm>
            <a:off x="571500" y="1571625"/>
            <a:ext cx="8215313" cy="4741863"/>
          </a:xfrm>
          <a:prstGeom prst="rect">
            <a:avLst/>
          </a:prstGeom>
          <a:noFill/>
          <a:ln w="9525">
            <a:noFill/>
            <a:miter lim="800000"/>
            <a:headEnd/>
            <a:tailEnd/>
          </a:ln>
        </p:spPr>
        <p:txBody>
          <a:bodyPr>
            <a:spAutoFit/>
          </a:bodyPr>
          <a:lstStyle/>
          <a:p>
            <a:pPr marL="215900" indent="-250825">
              <a:buFont typeface="Wingdings" pitchFamily="2" charset="2"/>
              <a:buChar char="q"/>
            </a:pPr>
            <a:r>
              <a:rPr lang="pt-PT" b="0">
                <a:latin typeface="Calibri" pitchFamily="34" charset="0"/>
                <a:sym typeface="Wingdings" pitchFamily="2" charset="2"/>
              </a:rPr>
              <a:t> A Balança de pagamentos é o registo sistemático das transações económicas num período de tempo  dado, entre os residentes e os não residentes de um país. É constituída por :</a:t>
            </a:r>
          </a:p>
          <a:p>
            <a:pPr marL="215900" indent="-250825">
              <a:spcBef>
                <a:spcPts val="600"/>
              </a:spcBef>
              <a:buFont typeface="Wingdings" pitchFamily="2" charset="2"/>
              <a:buChar char="ü"/>
            </a:pPr>
            <a:r>
              <a:rPr lang="pt-PT" sz="1800">
                <a:latin typeface="Calibri" pitchFamily="34" charset="0"/>
                <a:sym typeface="Wingdings" pitchFamily="2" charset="2"/>
              </a:rPr>
              <a:t>Balanças corrente</a:t>
            </a:r>
            <a:r>
              <a:rPr lang="pt-PT" sz="1800" b="0">
                <a:latin typeface="Calibri" pitchFamily="34" charset="0"/>
                <a:sym typeface="Wingdings" pitchFamily="2" charset="2"/>
              </a:rPr>
              <a:t>: inclui bens, serviços (seguros, fretes,turismo), rendimentos de trabalho e capital e transferências. </a:t>
            </a:r>
          </a:p>
          <a:p>
            <a:pPr marL="215900" indent="-250825">
              <a:spcBef>
                <a:spcPts val="1200"/>
              </a:spcBef>
              <a:buFont typeface="Wingdings" pitchFamily="2" charset="2"/>
              <a:buChar char="ü"/>
            </a:pPr>
            <a:r>
              <a:rPr lang="pt-PT" sz="1800">
                <a:latin typeface="Calibri" pitchFamily="34" charset="0"/>
                <a:sym typeface="Wingdings" pitchFamily="2" charset="2"/>
              </a:rPr>
              <a:t>Balança de capitais</a:t>
            </a:r>
            <a:r>
              <a:rPr lang="pt-PT" sz="1800" b="0">
                <a:latin typeface="Calibri" pitchFamily="34" charset="0"/>
                <a:sym typeface="Wingdings" pitchFamily="2" charset="2"/>
              </a:rPr>
              <a:t>: inclui as transações e transferências relacionadas com as operações de investimento.</a:t>
            </a:r>
          </a:p>
          <a:p>
            <a:pPr marL="215900" indent="-250825">
              <a:spcBef>
                <a:spcPts val="1200"/>
              </a:spcBef>
              <a:buFont typeface="Wingdings" pitchFamily="2" charset="2"/>
              <a:buChar char="q"/>
            </a:pPr>
            <a:r>
              <a:rPr lang="pt-PT" b="0">
                <a:latin typeface="Calibri" pitchFamily="34" charset="0"/>
                <a:sym typeface="Wingdings" pitchFamily="2" charset="2"/>
              </a:rPr>
              <a:t>O</a:t>
            </a:r>
            <a:r>
              <a:rPr lang="pt-PT">
                <a:latin typeface="Calibri" pitchFamily="34" charset="0"/>
                <a:sym typeface="Wingdings" pitchFamily="2" charset="2"/>
              </a:rPr>
              <a:t> excesso de importações em relação às  exportações </a:t>
            </a:r>
            <a:r>
              <a:rPr lang="pt-PT" b="0">
                <a:latin typeface="Calibri" pitchFamily="34" charset="0"/>
                <a:sym typeface="Wingdings" pitchFamily="2" charset="2"/>
              </a:rPr>
              <a:t>significa que </a:t>
            </a:r>
            <a:r>
              <a:rPr lang="pt-PT" b="0" i="1">
                <a:solidFill>
                  <a:srgbClr val="C00000"/>
                </a:solidFill>
                <a:latin typeface="Calibri" pitchFamily="34" charset="0"/>
                <a:sym typeface="Wingdings" pitchFamily="2" charset="2"/>
              </a:rPr>
              <a:t>o país está a usar as poupanças do resto do mundo</a:t>
            </a:r>
            <a:r>
              <a:rPr lang="pt-PT" b="0">
                <a:latin typeface="Calibri" pitchFamily="34" charset="0"/>
                <a:sym typeface="Wingdings" pitchFamily="2" charset="2"/>
              </a:rPr>
              <a:t>. É difícil conseguir ter, de forma duradoura, um equilíbrio na balança de pagamentos com desequilíbrio na balança corrente. Nessas condições o país está dependente das poupanças do Resto do Mundo para poder financiar o seu crescimento.</a:t>
            </a:r>
          </a:p>
          <a:p>
            <a:pPr marL="215900" indent="-250825">
              <a:spcBef>
                <a:spcPts val="1200"/>
              </a:spcBef>
              <a:buFont typeface="Wingdings" pitchFamily="2" charset="2"/>
              <a:buChar char="ü"/>
            </a:pPr>
            <a:endParaRPr lang="pt-PT" sz="1800" b="0">
              <a:latin typeface="Calibri" pitchFamily="34" charset="0"/>
              <a:sym typeface="Wingdings" pitchFamily="2" charset="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04C66834-A15E-4F4C-BA0D-6E95FC7B630F}" type="slidenum">
              <a:rPr lang="pt-PT"/>
              <a:pPr>
                <a:defRPr/>
              </a:pPr>
              <a:t>31</a:t>
            </a:fld>
            <a:endParaRPr lang="pt-PT"/>
          </a:p>
        </p:txBody>
      </p:sp>
      <p:sp>
        <p:nvSpPr>
          <p:cNvPr id="158722"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71500"/>
            <a:ext cx="7715250" cy="954088"/>
          </a:xfrm>
          <a:prstGeom prst="rect">
            <a:avLst/>
          </a:prstGeom>
          <a:noFill/>
        </p:spPr>
        <p:txBody>
          <a:bodyPr>
            <a:spAutoFit/>
          </a:bodyPr>
          <a:lstStyle/>
          <a:p>
            <a:pPr>
              <a:defRPr/>
            </a:pPr>
            <a:r>
              <a:rPr lang="pt-PT" sz="2800" dirty="0">
                <a:latin typeface="+mn-lt"/>
              </a:rPr>
              <a:t>Falhas Macroeconómica de Mercado:</a:t>
            </a:r>
          </a:p>
          <a:p>
            <a:pPr>
              <a:defRPr/>
            </a:pPr>
            <a:r>
              <a:rPr lang="pt-PT" sz="2800" dirty="0">
                <a:latin typeface="+mn-lt"/>
              </a:rPr>
              <a:t>Crescimento e desenvolvimento (1)</a:t>
            </a:r>
            <a:endParaRPr lang="en-US" sz="2800" dirty="0">
              <a:latin typeface="+mn-lt"/>
            </a:endParaRPr>
          </a:p>
        </p:txBody>
      </p:sp>
      <p:sp>
        <p:nvSpPr>
          <p:cNvPr id="7" name="TextBox 6"/>
          <p:cNvSpPr txBox="1"/>
          <p:nvPr/>
        </p:nvSpPr>
        <p:spPr bwMode="auto">
          <a:xfrm>
            <a:off x="571500" y="1571625"/>
            <a:ext cx="8215313" cy="4170363"/>
          </a:xfrm>
          <a:prstGeom prst="rect">
            <a:avLst/>
          </a:prstGeom>
          <a:noFill/>
        </p:spPr>
        <p:txBody>
          <a:bodyPr>
            <a:spAutoFit/>
          </a:bodyPr>
          <a:lstStyle/>
          <a:p>
            <a:pPr marL="216000" indent="-252000">
              <a:buFont typeface="Wingdings" pitchFamily="2" charset="2"/>
              <a:buChar char="q"/>
              <a:defRPr/>
            </a:pPr>
            <a:r>
              <a:rPr lang="pt-PT" dirty="0">
                <a:latin typeface="+mn-lt"/>
                <a:sym typeface="Wingdings" pitchFamily="2" charset="2"/>
              </a:rPr>
              <a:t> Crescimento</a:t>
            </a:r>
            <a:r>
              <a:rPr lang="pt-PT" b="0" dirty="0">
                <a:latin typeface="+mn-lt"/>
                <a:sym typeface="Wingdings" pitchFamily="2" charset="2"/>
              </a:rPr>
              <a:t> </a:t>
            </a:r>
            <a:r>
              <a:rPr lang="pt-PT" sz="1800" b="0" dirty="0">
                <a:latin typeface="+mn-lt"/>
                <a:sym typeface="Wingdings" pitchFamily="2" charset="2"/>
              </a:rPr>
              <a:t>é um aumento no rendimento e na riqueza material de um país</a:t>
            </a:r>
            <a:r>
              <a:rPr lang="pt-PT" b="0" dirty="0">
                <a:latin typeface="+mn-lt"/>
                <a:sym typeface="Wingdings" pitchFamily="2" charset="2"/>
              </a:rPr>
              <a:t>.</a:t>
            </a:r>
          </a:p>
          <a:p>
            <a:pPr marL="216000" indent="-252000">
              <a:spcBef>
                <a:spcPts val="1200"/>
              </a:spcBef>
              <a:buFont typeface="Wingdings" pitchFamily="2" charset="2"/>
              <a:buChar char="q"/>
              <a:defRPr/>
            </a:pPr>
            <a:r>
              <a:rPr lang="pt-PT" sz="1800" b="0" dirty="0">
                <a:latin typeface="+mn-lt"/>
                <a:sym typeface="Wingdings" pitchFamily="2" charset="2"/>
              </a:rPr>
              <a:t> </a:t>
            </a:r>
            <a:r>
              <a:rPr lang="pt-PT" dirty="0">
                <a:latin typeface="+mn-lt"/>
                <a:sym typeface="Wingdings" pitchFamily="2" charset="2"/>
              </a:rPr>
              <a:t>Desenvolvimento</a:t>
            </a:r>
            <a:r>
              <a:rPr lang="pt-PT" b="0" dirty="0">
                <a:latin typeface="+mn-lt"/>
                <a:sym typeface="Wingdings" pitchFamily="2" charset="2"/>
              </a:rPr>
              <a:t> </a:t>
            </a:r>
            <a:r>
              <a:rPr lang="pt-PT" sz="1800" b="0" dirty="0">
                <a:latin typeface="+mn-lt"/>
                <a:sym typeface="Wingdings" pitchFamily="2" charset="2"/>
              </a:rPr>
              <a:t>é um conceito mais abrangente que engloba o crescimento mas também outras dimensões da mudança económica e social: </a:t>
            </a:r>
            <a:r>
              <a:rPr lang="pt-PT" sz="1800" dirty="0">
                <a:latin typeface="+mn-lt"/>
                <a:sym typeface="Wingdings" pitchFamily="2" charset="2"/>
              </a:rPr>
              <a:t>há desenvolvimento quando o </a:t>
            </a:r>
            <a:r>
              <a:rPr lang="pt-PT" sz="1800" i="1" dirty="0">
                <a:latin typeface="+mn-lt"/>
                <a:sym typeface="Wingdings" pitchFamily="2" charset="2"/>
              </a:rPr>
              <a:t>nível de bem estar </a:t>
            </a:r>
            <a:r>
              <a:rPr lang="pt-PT" sz="1800" dirty="0">
                <a:latin typeface="+mn-lt"/>
                <a:sym typeface="Wingdings" pitchFamily="2" charset="2"/>
              </a:rPr>
              <a:t>humano aumenta. </a:t>
            </a:r>
          </a:p>
          <a:p>
            <a:pPr marL="216000" indent="-252000">
              <a:spcBef>
                <a:spcPts val="1200"/>
              </a:spcBef>
              <a:buFont typeface="Wingdings" pitchFamily="2" charset="2"/>
              <a:buChar char="q"/>
              <a:defRPr/>
            </a:pPr>
            <a:r>
              <a:rPr lang="pt-PT" sz="1800" dirty="0">
                <a:latin typeface="+mn-lt"/>
                <a:sym typeface="Wingdings" pitchFamily="2" charset="2"/>
              </a:rPr>
              <a:t>Não há uma definição única de desenvolvimento. Supõe crescimento mas também, em particular: </a:t>
            </a:r>
            <a:endParaRPr lang="pt-PT" sz="1800" b="0" dirty="0">
              <a:latin typeface="+mn-lt"/>
              <a:sym typeface="Wingdings" pitchFamily="2" charset="2"/>
            </a:endParaRPr>
          </a:p>
          <a:p>
            <a:pPr marL="540000" indent="-252000">
              <a:spcBef>
                <a:spcPts val="0"/>
              </a:spcBef>
              <a:buFont typeface="Wingdings" pitchFamily="2" charset="2"/>
              <a:buChar char="ü"/>
              <a:defRPr/>
            </a:pPr>
            <a:r>
              <a:rPr lang="pt-PT" sz="1800" b="0" dirty="0">
                <a:latin typeface="+mn-lt"/>
                <a:sym typeface="Wingdings" pitchFamily="2" charset="2"/>
              </a:rPr>
              <a:t>Redução da pobreza</a:t>
            </a:r>
          </a:p>
          <a:p>
            <a:pPr marL="540000" indent="-252000">
              <a:spcBef>
                <a:spcPts val="0"/>
              </a:spcBef>
              <a:buFont typeface="Wingdings" pitchFamily="2" charset="2"/>
              <a:buChar char="ü"/>
              <a:defRPr/>
            </a:pPr>
            <a:r>
              <a:rPr lang="pt-PT" sz="1800" b="0" dirty="0">
                <a:latin typeface="+mn-lt"/>
                <a:sym typeface="Wingdings" pitchFamily="2" charset="2"/>
              </a:rPr>
              <a:t>Melhorias na saúde, na esperança de vida, na educação, no ambiente, ...</a:t>
            </a:r>
          </a:p>
          <a:p>
            <a:pPr marL="216000" indent="-252000">
              <a:spcBef>
                <a:spcPts val="1200"/>
              </a:spcBef>
              <a:buFont typeface="Wingdings" pitchFamily="2" charset="2"/>
              <a:buChar char="q"/>
              <a:defRPr/>
            </a:pPr>
            <a:r>
              <a:rPr lang="pt-PT" sz="1800" dirty="0">
                <a:latin typeface="+mn-lt"/>
                <a:sym typeface="Wingdings" pitchFamily="2" charset="2"/>
              </a:rPr>
              <a:t>O Índice de Desenvolvimento Humano da Nações Unidas pretende ser uma aproximação ao conceito de desenvolvimento. </a:t>
            </a:r>
            <a:endParaRPr lang="pt-PT" sz="1800" b="0" dirty="0">
              <a:latin typeface="+mn-lt"/>
              <a:sym typeface="Wingdings" pitchFamily="2" charset="2"/>
            </a:endParaRPr>
          </a:p>
          <a:p>
            <a:pPr marL="360000">
              <a:spcBef>
                <a:spcPts val="600"/>
              </a:spcBef>
              <a:defRPr/>
            </a:pPr>
            <a:r>
              <a:rPr lang="pt-PT" sz="1800" b="0" dirty="0">
                <a:latin typeface="+mn-lt"/>
                <a:sym typeface="Wingdings" pitchFamily="2" charset="2"/>
              </a:rPr>
              <a:t>Inclui: PIB/POP, Nível de escolaridade e esperança média de vida.</a:t>
            </a:r>
          </a:p>
          <a:p>
            <a:pPr marL="216000" indent="-252000">
              <a:spcBef>
                <a:spcPts val="1200"/>
              </a:spcBef>
              <a:buFont typeface="Wingdings" pitchFamily="2" charset="2"/>
              <a:buChar char="q"/>
              <a:defRPr/>
            </a:pPr>
            <a:endParaRPr lang="en-US" sz="1800" b="0"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8E54271F-F816-4BB7-AFBA-FFBC57C10283}" type="slidenum">
              <a:rPr lang="pt-PT"/>
              <a:pPr>
                <a:defRPr/>
              </a:pPr>
              <a:t>32</a:t>
            </a:fld>
            <a:endParaRPr lang="pt-PT"/>
          </a:p>
        </p:txBody>
      </p:sp>
      <p:sp>
        <p:nvSpPr>
          <p:cNvPr id="160770"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60772" name="TextBox 5"/>
          <p:cNvSpPr txBox="1">
            <a:spLocks noChangeArrowheads="1"/>
          </p:cNvSpPr>
          <p:nvPr/>
        </p:nvSpPr>
        <p:spPr bwMode="auto">
          <a:xfrm>
            <a:off x="285750" y="571500"/>
            <a:ext cx="7715250" cy="946150"/>
          </a:xfrm>
          <a:prstGeom prst="rect">
            <a:avLst/>
          </a:prstGeom>
          <a:noFill/>
          <a:ln w="9525">
            <a:noFill/>
            <a:miter lim="800000"/>
            <a:headEnd/>
            <a:tailEnd/>
          </a:ln>
        </p:spPr>
        <p:txBody>
          <a:bodyPr>
            <a:spAutoFit/>
          </a:bodyPr>
          <a:lstStyle/>
          <a:p>
            <a:r>
              <a:rPr lang="pt-PT" sz="2800">
                <a:latin typeface="Calibri" pitchFamily="34" charset="0"/>
              </a:rPr>
              <a:t>Falhas Macroeconómica de Mercado:</a:t>
            </a:r>
          </a:p>
          <a:p>
            <a:r>
              <a:rPr lang="pt-PT" sz="2800">
                <a:latin typeface="Calibri" pitchFamily="34" charset="0"/>
              </a:rPr>
              <a:t>Crescimento e desenvolvimento (2)</a:t>
            </a:r>
            <a:endParaRPr lang="en-US" sz="2800">
              <a:latin typeface="Calibri" pitchFamily="34" charset="0"/>
            </a:endParaRPr>
          </a:p>
        </p:txBody>
      </p:sp>
      <p:sp>
        <p:nvSpPr>
          <p:cNvPr id="7" name="TextBox 6"/>
          <p:cNvSpPr txBox="1"/>
          <p:nvPr/>
        </p:nvSpPr>
        <p:spPr bwMode="auto">
          <a:xfrm>
            <a:off x="571500" y="1785938"/>
            <a:ext cx="8215313" cy="3878262"/>
          </a:xfrm>
          <a:prstGeom prst="rect">
            <a:avLst/>
          </a:prstGeom>
          <a:noFill/>
        </p:spPr>
        <p:txBody>
          <a:bodyPr>
            <a:spAutoFit/>
          </a:bodyPr>
          <a:lstStyle/>
          <a:p>
            <a:pPr marL="216000" indent="-252000">
              <a:spcBef>
                <a:spcPts val="1200"/>
              </a:spcBef>
              <a:buFont typeface="Wingdings" pitchFamily="2" charset="2"/>
              <a:buChar char="q"/>
              <a:defRPr/>
            </a:pPr>
            <a:r>
              <a:rPr lang="pt-PT" i="1" dirty="0">
                <a:latin typeface="+mn-lt"/>
                <a:sym typeface="Wingdings" pitchFamily="2" charset="2"/>
              </a:rPr>
              <a:t>Subsistem grandes diferenças nos níveis de desenvolvimento económico entre os países do mundo.</a:t>
            </a:r>
          </a:p>
          <a:p>
            <a:pPr marL="216000" indent="-252000">
              <a:spcBef>
                <a:spcPts val="1200"/>
              </a:spcBef>
              <a:buFont typeface="Wingdings" pitchFamily="2" charset="2"/>
              <a:buChar char="q"/>
              <a:defRPr/>
            </a:pPr>
            <a:r>
              <a:rPr lang="pt-PT" i="1" dirty="0">
                <a:latin typeface="+mn-lt"/>
                <a:sym typeface="Wingdings" pitchFamily="2" charset="2"/>
              </a:rPr>
              <a:t>A realidade desses países não tem confirmado a hipótese de convergência no crescimento económico.</a:t>
            </a:r>
          </a:p>
          <a:p>
            <a:pPr marL="216000" indent="-252000">
              <a:spcBef>
                <a:spcPts val="1200"/>
              </a:spcBef>
              <a:buFont typeface="Wingdings" pitchFamily="2" charset="2"/>
              <a:buChar char="q"/>
              <a:defRPr/>
            </a:pPr>
            <a:r>
              <a:rPr lang="pt-PT" b="0" i="1" dirty="0">
                <a:latin typeface="+mn-lt"/>
                <a:sym typeface="Wingdings" pitchFamily="2" charset="2"/>
              </a:rPr>
              <a:t>Os factores que as teorias do crescimento tendem hoje a valorizar estão associados a falhas (também microeconómicas) de mercado, designadamente externalidades associadas à promoção do conhecimento e do capital humano ...</a:t>
            </a:r>
          </a:p>
          <a:p>
            <a:pPr marL="216000" indent="-252000">
              <a:spcBef>
                <a:spcPts val="1200"/>
              </a:spcBef>
              <a:buFont typeface="Wingdings" pitchFamily="2" charset="2"/>
              <a:buChar char="q"/>
              <a:defRPr/>
            </a:pPr>
            <a:r>
              <a:rPr lang="pt-PT" b="0" dirty="0">
                <a:latin typeface="+mn-lt"/>
                <a:sym typeface="Wingdings" pitchFamily="2" charset="2"/>
              </a:rPr>
              <a:t>... Que fazem apelo a intervenções pró-activas dos poderes públicos.</a:t>
            </a:r>
          </a:p>
          <a:p>
            <a:pPr marL="360000">
              <a:spcBef>
                <a:spcPts val="0"/>
              </a:spcBef>
              <a:buFont typeface="Wingdings" pitchFamily="2" charset="2"/>
              <a:buChar char="ü"/>
              <a:defRPr/>
            </a:pPr>
            <a:endParaRPr lang="pt-PT" sz="1800" b="0" dirty="0">
              <a:latin typeface="+mn-lt"/>
              <a:sym typeface="Wingdings" pitchFamily="2" charset="2"/>
            </a:endParaRPr>
          </a:p>
          <a:p>
            <a:pPr marL="360000">
              <a:spcBef>
                <a:spcPts val="0"/>
              </a:spcBef>
              <a:buFont typeface="Wingdings" pitchFamily="2" charset="2"/>
              <a:buChar char="ü"/>
              <a:defRPr/>
            </a:pPr>
            <a:endParaRPr lang="pt-PT" sz="1800" b="0" dirty="0">
              <a:latin typeface="+mn-lt"/>
              <a:sym typeface="Wingdings" pitchFamily="2" charset="2"/>
            </a:endParaRPr>
          </a:p>
        </p:txBody>
      </p:sp>
      <p:sp>
        <p:nvSpPr>
          <p:cNvPr id="16077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2E263AC6-2BA2-4EC8-BE89-3FBA9F803577}" type="slidenum">
              <a:rPr lang="pt-PT"/>
              <a:pPr>
                <a:defRPr/>
              </a:pPr>
              <a:t>33</a:t>
            </a:fld>
            <a:endParaRPr lang="pt-PT"/>
          </a:p>
        </p:txBody>
      </p:sp>
      <p:sp>
        <p:nvSpPr>
          <p:cNvPr id="166914"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00063"/>
            <a:ext cx="7715250" cy="892175"/>
          </a:xfrm>
          <a:prstGeom prst="rect">
            <a:avLst/>
          </a:prstGeom>
          <a:noFill/>
        </p:spPr>
        <p:txBody>
          <a:bodyPr>
            <a:spAutoFit/>
          </a:bodyPr>
          <a:lstStyle/>
          <a:p>
            <a:pPr>
              <a:defRPr/>
            </a:pPr>
            <a:r>
              <a:rPr lang="pt-PT" sz="3200" dirty="0">
                <a:latin typeface="+mn-lt"/>
              </a:rPr>
              <a:t>Falhas de Estado</a:t>
            </a:r>
          </a:p>
          <a:p>
            <a:pPr>
              <a:defRPr/>
            </a:pPr>
            <a:endParaRPr lang="pt-PT" dirty="0">
              <a:latin typeface="+mn-lt"/>
            </a:endParaRPr>
          </a:p>
        </p:txBody>
      </p:sp>
      <p:sp>
        <p:nvSpPr>
          <p:cNvPr id="8" name="Rectangle 3"/>
          <p:cNvSpPr txBox="1">
            <a:spLocks/>
          </p:cNvSpPr>
          <p:nvPr/>
        </p:nvSpPr>
        <p:spPr>
          <a:xfrm>
            <a:off x="285750" y="1428750"/>
            <a:ext cx="8286750" cy="3857625"/>
          </a:xfrm>
          <a:prstGeom prst="rect">
            <a:avLst/>
          </a:prstGeom>
        </p:spPr>
        <p:txBody>
          <a:bodyPr/>
          <a:lstStyle/>
          <a:p>
            <a:pPr marL="342900" indent="-342900">
              <a:spcBef>
                <a:spcPts val="1200"/>
              </a:spcBef>
              <a:buFont typeface="Wingdings" pitchFamily="2" charset="2"/>
              <a:buChar char="q"/>
              <a:defRPr/>
            </a:pPr>
            <a:r>
              <a:rPr lang="pt-PT" sz="1800" b="0" dirty="0"/>
              <a:t>A </a:t>
            </a:r>
            <a:r>
              <a:rPr lang="pt-PT" sz="1800" dirty="0"/>
              <a:t>teoria </a:t>
            </a:r>
            <a:r>
              <a:rPr lang="pt-PT" sz="1800" u="sng" dirty="0"/>
              <a:t>normativa</a:t>
            </a:r>
            <a:r>
              <a:rPr lang="pt-PT" sz="1800" dirty="0"/>
              <a:t> da política</a:t>
            </a:r>
            <a:r>
              <a:rPr lang="pt-PT" sz="1800" b="0" dirty="0"/>
              <a:t> </a:t>
            </a:r>
            <a:r>
              <a:rPr lang="pt-PT" sz="1800" dirty="0"/>
              <a:t>económica</a:t>
            </a:r>
            <a:r>
              <a:rPr lang="pt-PT" sz="1800" b="0" dirty="0"/>
              <a:t> é uma ‘teoria do interesse público’ que não questiona o realismo das suas hipóteses nem os comportamentos que admite serem os das autoridades públicas.</a:t>
            </a:r>
          </a:p>
          <a:p>
            <a:pPr marL="540000" indent="-342900">
              <a:spcBef>
                <a:spcPts val="1200"/>
              </a:spcBef>
              <a:defRPr/>
            </a:pPr>
            <a:r>
              <a:rPr lang="pt-PT" sz="1800" b="0" dirty="0">
                <a:sym typeface="Wingdings" pitchFamily="2" charset="2"/>
              </a:rPr>
              <a:t> 	Mas </a:t>
            </a:r>
            <a:r>
              <a:rPr lang="pt-PT" sz="1800" b="0" dirty="0"/>
              <a:t>o sistema económico não é constituído por agentes económicos individuais (atomizados) mas por classes/grupos de indivíduos que tentam fazer prevalecer os seus interesses (cartéis, sindicatos, partidos, ...) sobre os de outros.</a:t>
            </a:r>
          </a:p>
          <a:p>
            <a:pPr marL="342900" indent="-342900">
              <a:spcBef>
                <a:spcPts val="1200"/>
              </a:spcBef>
              <a:buFont typeface="Wingdings" pitchFamily="2" charset="2"/>
              <a:buChar char="q"/>
              <a:defRPr/>
            </a:pPr>
            <a:r>
              <a:rPr lang="pt-PT" sz="1800" b="0" dirty="0"/>
              <a:t>A </a:t>
            </a:r>
            <a:r>
              <a:rPr lang="pt-PT" sz="1800" dirty="0"/>
              <a:t>teoria </a:t>
            </a:r>
            <a:r>
              <a:rPr lang="pt-PT" sz="1800" u="sng" dirty="0"/>
              <a:t>positiva</a:t>
            </a:r>
            <a:r>
              <a:rPr lang="pt-PT" sz="1800" dirty="0"/>
              <a:t> da política económica </a:t>
            </a:r>
            <a:r>
              <a:rPr lang="pt-PT" sz="1800" b="0" dirty="0"/>
              <a:t>rejeita a ideia de que a acção do governo se paute sempre pelo interesse comum e tende a destacar os interesses próprios dos decisores políticos para explicar as falhas do governo na prossecução do bem comum.</a:t>
            </a:r>
          </a:p>
          <a:p>
            <a:pPr>
              <a:defRPr/>
            </a:pPr>
            <a:endParaRPr lang="pt-PT" sz="1200" b="0" dirty="0">
              <a:latin typeface="+mn-lt"/>
            </a:endParaRPr>
          </a:p>
          <a:p>
            <a:pPr>
              <a:spcBef>
                <a:spcPts val="1200"/>
              </a:spcBef>
              <a:defRPr/>
            </a:pPr>
            <a:endParaRPr lang="pt-PT" altLang="pt-BR" sz="1800" b="0" i="1" dirty="0">
              <a:solidFill>
                <a:schemeClr val="tx2"/>
              </a:solidFill>
              <a:latin typeface="+mn-lt"/>
            </a:endParaRPr>
          </a:p>
          <a:p>
            <a:pPr marL="342900" indent="-342900">
              <a:spcBef>
                <a:spcPts val="1200"/>
              </a:spcBef>
              <a:buFont typeface="Wingdings" pitchFamily="2" charset="2"/>
              <a:buChar char="q"/>
              <a:defRPr/>
            </a:pPr>
            <a:endParaRPr lang="pt-PT" sz="1800"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9428F4A4-5AA2-4EF5-A0D9-7DDD1C85A7A9}" type="slidenum">
              <a:rPr lang="pt-PT"/>
              <a:pPr>
                <a:defRPr/>
              </a:pPr>
              <a:t>34</a:t>
            </a:fld>
            <a:endParaRPr lang="pt-PT"/>
          </a:p>
        </p:txBody>
      </p:sp>
      <p:sp>
        <p:nvSpPr>
          <p:cNvPr id="168962"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5"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6" name="TextBox 5"/>
          <p:cNvSpPr txBox="1"/>
          <p:nvPr/>
        </p:nvSpPr>
        <p:spPr bwMode="auto">
          <a:xfrm>
            <a:off x="285750" y="500063"/>
            <a:ext cx="8072438" cy="954087"/>
          </a:xfrm>
          <a:prstGeom prst="rect">
            <a:avLst/>
          </a:prstGeom>
          <a:noFill/>
        </p:spPr>
        <p:txBody>
          <a:bodyPr>
            <a:spAutoFit/>
          </a:bodyPr>
          <a:lstStyle/>
          <a:p>
            <a:pPr>
              <a:defRPr/>
            </a:pPr>
            <a:r>
              <a:rPr lang="pt-PT" sz="3200" dirty="0">
                <a:latin typeface="+mn-lt"/>
              </a:rPr>
              <a:t>Falhas de Estado</a:t>
            </a:r>
            <a:r>
              <a:rPr lang="pt-PT" sz="2800" dirty="0">
                <a:latin typeface="+mn-lt"/>
              </a:rPr>
              <a:t>:</a:t>
            </a:r>
            <a:r>
              <a:rPr lang="pt-PT" sz="2800" dirty="0"/>
              <a:t> </a:t>
            </a:r>
            <a:r>
              <a:rPr lang="pt-PT" sz="2400" dirty="0"/>
              <a:t>O Estado ao serviço dos interesses, ou os potenciais “fracassos do governo”</a:t>
            </a:r>
            <a:endParaRPr lang="pt-PT" sz="2400" dirty="0">
              <a:latin typeface="+mn-lt"/>
            </a:endParaRPr>
          </a:p>
        </p:txBody>
      </p:sp>
      <p:sp>
        <p:nvSpPr>
          <p:cNvPr id="8" name="Rectangle 3"/>
          <p:cNvSpPr txBox="1">
            <a:spLocks/>
          </p:cNvSpPr>
          <p:nvPr/>
        </p:nvSpPr>
        <p:spPr>
          <a:xfrm>
            <a:off x="357188" y="1785938"/>
            <a:ext cx="8286750" cy="4500562"/>
          </a:xfrm>
          <a:prstGeom prst="rect">
            <a:avLst/>
          </a:prstGeom>
        </p:spPr>
        <p:txBody>
          <a:bodyPr/>
          <a:lstStyle/>
          <a:p>
            <a:pPr marL="324000" indent="-324000">
              <a:spcBef>
                <a:spcPts val="1200"/>
              </a:spcBef>
              <a:buFont typeface="Wingdings" pitchFamily="2" charset="2"/>
              <a:buChar char="q"/>
              <a:defRPr/>
            </a:pPr>
            <a:r>
              <a:rPr lang="pt-PT" dirty="0">
                <a:latin typeface="+mn-lt"/>
              </a:rPr>
              <a:t>Procura de rendas (</a:t>
            </a:r>
            <a:r>
              <a:rPr lang="pt-PT" i="1" dirty="0">
                <a:latin typeface="+mn-lt"/>
              </a:rPr>
              <a:t>rent seeking</a:t>
            </a:r>
            <a:r>
              <a:rPr lang="pt-PT" dirty="0">
                <a:latin typeface="+mn-lt"/>
              </a:rPr>
              <a:t>):</a:t>
            </a:r>
          </a:p>
          <a:p>
            <a:pPr marL="781200" lvl="1" indent="-324000">
              <a:spcBef>
                <a:spcPts val="0"/>
              </a:spcBef>
              <a:buFont typeface="Wingdings" pitchFamily="2" charset="2"/>
              <a:buChar char="ü"/>
              <a:defRPr/>
            </a:pPr>
            <a:r>
              <a:rPr lang="pt-PT" dirty="0">
                <a:latin typeface="+mn-lt"/>
              </a:rPr>
              <a:t> </a:t>
            </a:r>
            <a:r>
              <a:rPr lang="pt-PT" b="0" dirty="0">
                <a:latin typeface="+mn-lt"/>
              </a:rPr>
              <a:t>favorecimentos especiais a alguns agentes ou grupos de agentes (exemplo: benefícios fiscais)</a:t>
            </a:r>
          </a:p>
          <a:p>
            <a:pPr marL="324000" indent="-324000">
              <a:spcBef>
                <a:spcPts val="1200"/>
              </a:spcBef>
              <a:buFont typeface="Wingdings" pitchFamily="2" charset="2"/>
              <a:buChar char="q"/>
              <a:defRPr/>
            </a:pPr>
            <a:r>
              <a:rPr lang="pt-PT" dirty="0">
                <a:latin typeface="+mn-lt"/>
              </a:rPr>
              <a:t>Burocracia</a:t>
            </a:r>
            <a:r>
              <a:rPr lang="pt-PT" b="0" dirty="0">
                <a:latin typeface="+mn-lt"/>
              </a:rPr>
              <a:t>:</a:t>
            </a:r>
          </a:p>
          <a:p>
            <a:pPr marL="781200" lvl="1" indent="-324000">
              <a:spcBef>
                <a:spcPts val="0"/>
              </a:spcBef>
              <a:buFont typeface="Wingdings" pitchFamily="2" charset="2"/>
              <a:buChar char="ü"/>
              <a:defRPr/>
            </a:pPr>
            <a:r>
              <a:rPr lang="pt-PT" b="0" dirty="0">
                <a:latin typeface="+mn-lt"/>
              </a:rPr>
              <a:t> governos com menor informação que os agentes da administração que supostamente controlam (exemplo de </a:t>
            </a:r>
            <a:r>
              <a:rPr lang="pt-PT" b="0" i="1" dirty="0">
                <a:latin typeface="+mn-lt"/>
              </a:rPr>
              <a:t>problemas de agência</a:t>
            </a:r>
            <a:r>
              <a:rPr lang="pt-PT" b="0" dirty="0">
                <a:latin typeface="+mn-lt"/>
              </a:rPr>
              <a:t>)</a:t>
            </a:r>
          </a:p>
          <a:p>
            <a:pPr marL="324000" indent="-324000">
              <a:spcBef>
                <a:spcPts val="1200"/>
              </a:spcBef>
              <a:buFont typeface="Wingdings" pitchFamily="2" charset="2"/>
              <a:buChar char="q"/>
              <a:defRPr/>
            </a:pPr>
            <a:r>
              <a:rPr lang="pt-PT" dirty="0">
                <a:latin typeface="+mn-lt"/>
              </a:rPr>
              <a:t>Ciclos político-económicos</a:t>
            </a:r>
            <a:r>
              <a:rPr lang="pt-PT" b="0" dirty="0">
                <a:latin typeface="+mn-lt"/>
              </a:rPr>
              <a:t>: </a:t>
            </a:r>
          </a:p>
          <a:p>
            <a:pPr marL="781200" lvl="1" indent="-324000">
              <a:spcBef>
                <a:spcPts val="0"/>
              </a:spcBef>
              <a:buFont typeface="Wingdings" pitchFamily="2" charset="2"/>
              <a:buChar char="ü"/>
              <a:defRPr/>
            </a:pPr>
            <a:r>
              <a:rPr lang="pt-PT" b="0" dirty="0">
                <a:latin typeface="+mn-lt"/>
              </a:rPr>
              <a:t>decisões de política económica sujeitas aos ciclos eleitorais (Ex.</a:t>
            </a:r>
            <a:r>
              <a:rPr lang="pt-PT" b="0" dirty="0">
                <a:latin typeface="+mn-lt"/>
                <a:sym typeface="Wingdings" pitchFamily="2" charset="2"/>
              </a:rPr>
              <a:t>)</a:t>
            </a:r>
            <a:endParaRPr lang="pt-PT" b="0" dirty="0">
              <a:latin typeface="+mn-lt"/>
            </a:endParaRPr>
          </a:p>
          <a:p>
            <a:pPr marL="324000" indent="-324000">
              <a:spcBef>
                <a:spcPts val="1200"/>
              </a:spcBef>
              <a:buFont typeface="Wingdings" pitchFamily="2" charset="2"/>
              <a:buChar char="q"/>
              <a:defRPr/>
            </a:pPr>
            <a:r>
              <a:rPr lang="pt-PT" dirty="0">
                <a:latin typeface="+mn-lt"/>
              </a:rPr>
              <a:t>Inconsistência inter-temporal</a:t>
            </a:r>
            <a:r>
              <a:rPr lang="pt-PT" b="0" dirty="0">
                <a:latin typeface="+mn-lt"/>
              </a:rPr>
              <a:t>:</a:t>
            </a:r>
          </a:p>
          <a:p>
            <a:pPr marL="781200" lvl="1" indent="-324000">
              <a:spcBef>
                <a:spcPts val="0"/>
              </a:spcBef>
              <a:buFont typeface="Wingdings" pitchFamily="2" charset="2"/>
              <a:buChar char="ü"/>
              <a:defRPr/>
            </a:pPr>
            <a:r>
              <a:rPr lang="pt-PT" b="0" dirty="0">
                <a:latin typeface="+mn-lt"/>
              </a:rPr>
              <a:t> tendência endémica para se gerarem défices em regimes democráticos (sacrifício das gerações futuras, que não podem votar)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C0C949DC-DCFC-463F-B32C-797A73A7DA32}" type="slidenum">
              <a:rPr lang="pt-PT"/>
              <a:pPr>
                <a:defRPr/>
              </a:pPr>
              <a:t>35</a:t>
            </a:fld>
            <a:endParaRPr lang="pt-PT"/>
          </a:p>
        </p:txBody>
      </p:sp>
      <p:sp>
        <p:nvSpPr>
          <p:cNvPr id="162818"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62820" name="Rectangle 8"/>
          <p:cNvSpPr>
            <a:spLocks/>
          </p:cNvSpPr>
          <p:nvPr/>
        </p:nvSpPr>
        <p:spPr bwMode="auto">
          <a:xfrm>
            <a:off x="214313" y="1071563"/>
            <a:ext cx="8358187" cy="5286375"/>
          </a:xfrm>
          <a:prstGeom prst="rect">
            <a:avLst/>
          </a:prstGeom>
          <a:noFill/>
          <a:ln w="9525">
            <a:solidFill>
              <a:schemeClr val="accent1"/>
            </a:solidFill>
            <a:miter lim="800000"/>
            <a:headEnd/>
            <a:tailEnd/>
          </a:ln>
        </p:spPr>
        <p:txBody>
          <a:bodyPr/>
          <a:lstStyle/>
          <a:p>
            <a:pPr marL="358775" lvl="1" indent="-285750">
              <a:lnSpc>
                <a:spcPct val="90000"/>
              </a:lnSpc>
              <a:spcBef>
                <a:spcPct val="20000"/>
              </a:spcBef>
            </a:pPr>
            <a:r>
              <a:rPr lang="pt-PT" sz="1800"/>
              <a:t>1.  Afectação</a:t>
            </a:r>
          </a:p>
          <a:p>
            <a:pPr marL="935038" lvl="2" indent="-228600">
              <a:lnSpc>
                <a:spcPct val="90000"/>
              </a:lnSpc>
              <a:spcBef>
                <a:spcPct val="20000"/>
              </a:spcBef>
              <a:buFont typeface="Arial" charset="0"/>
              <a:buChar char="•"/>
            </a:pPr>
            <a:r>
              <a:rPr lang="pt-PT" sz="1800">
                <a:solidFill>
                  <a:schemeClr val="folHlink"/>
                </a:solidFill>
              </a:rPr>
              <a:t>Promover afectação </a:t>
            </a:r>
            <a:r>
              <a:rPr lang="pt-PT" sz="1800">
                <a:solidFill>
                  <a:srgbClr val="C00000"/>
                </a:solidFill>
              </a:rPr>
              <a:t>eficiente</a:t>
            </a:r>
            <a:r>
              <a:rPr lang="pt-PT" sz="1800">
                <a:solidFill>
                  <a:schemeClr val="folHlink"/>
                </a:solidFill>
              </a:rPr>
              <a:t> de recursos</a:t>
            </a:r>
          </a:p>
          <a:p>
            <a:pPr marL="1258888" lvl="3" indent="-228600">
              <a:spcBef>
                <a:spcPct val="20000"/>
              </a:spcBef>
              <a:buFont typeface="Arial" charset="0"/>
              <a:buChar char="–"/>
            </a:pPr>
            <a:r>
              <a:rPr lang="pt-PT" sz="1600" b="0"/>
              <a:t>Assegurar os fundamentos do </a:t>
            </a:r>
            <a:r>
              <a:rPr lang="pt-PT" sz="1600" b="0" u="sng"/>
              <a:t>funcionamento dos mercados</a:t>
            </a:r>
            <a:r>
              <a:rPr lang="pt-PT" sz="1600" b="0"/>
              <a:t> (direitos de propriedade, etc.)</a:t>
            </a:r>
          </a:p>
          <a:p>
            <a:pPr marL="1258888" lvl="3" indent="-228600">
              <a:spcBef>
                <a:spcPct val="20000"/>
              </a:spcBef>
              <a:buFont typeface="Arial" charset="0"/>
              <a:buChar char="–"/>
            </a:pPr>
            <a:r>
              <a:rPr lang="pt-PT" sz="1600" b="0"/>
              <a:t>Ultrapassar os </a:t>
            </a:r>
            <a:r>
              <a:rPr lang="pt-PT" sz="1600" b="0" u="sng"/>
              <a:t>falhas microeconómicas dos mercados (provisão de bens públicos, correcção de externalidades, lidar com informação assimétrica, lidar com concorrência imperfeita, mercados incompletos)</a:t>
            </a:r>
          </a:p>
          <a:p>
            <a:pPr marL="358775" lvl="1" indent="-285750">
              <a:spcBef>
                <a:spcPct val="20000"/>
              </a:spcBef>
            </a:pPr>
            <a:r>
              <a:rPr lang="pt-PT" sz="1800"/>
              <a:t>2.  Redistribuição</a:t>
            </a:r>
          </a:p>
          <a:p>
            <a:pPr marL="935038" lvl="2" indent="-228600" algn="just">
              <a:spcBef>
                <a:spcPct val="20000"/>
              </a:spcBef>
              <a:buFont typeface="Arial" charset="0"/>
              <a:buChar char="•"/>
            </a:pPr>
            <a:r>
              <a:rPr lang="pt-PT" sz="1800">
                <a:solidFill>
                  <a:schemeClr val="folHlink"/>
                </a:solidFill>
                <a:cs typeface="Times New Roman" pitchFamily="18" charset="0"/>
              </a:rPr>
              <a:t>Promover uma sociedade mais </a:t>
            </a:r>
            <a:r>
              <a:rPr lang="pt-PT" sz="1800">
                <a:solidFill>
                  <a:srgbClr val="C00000"/>
                </a:solidFill>
                <a:cs typeface="Times New Roman" pitchFamily="18" charset="0"/>
              </a:rPr>
              <a:t>equitativa</a:t>
            </a:r>
          </a:p>
          <a:p>
            <a:pPr marL="1258888" lvl="3" indent="-228600">
              <a:spcBef>
                <a:spcPct val="20000"/>
              </a:spcBef>
              <a:buClr>
                <a:schemeClr val="folHlink"/>
              </a:buClr>
              <a:buSzPct val="50000"/>
              <a:buFont typeface="Arial" charset="0"/>
              <a:buChar char="–"/>
            </a:pPr>
            <a:r>
              <a:rPr lang="pt-PT" sz="1600">
                <a:cs typeface="Times New Roman" pitchFamily="18" charset="0"/>
              </a:rPr>
              <a:t> </a:t>
            </a:r>
            <a:r>
              <a:rPr lang="pt-PT" sz="1600"/>
              <a:t>Igualdade de oportunidades </a:t>
            </a:r>
            <a:r>
              <a:rPr lang="pt-PT" sz="1600" b="0"/>
              <a:t>- Assegurar a todos os cidadãos o acesso a certos bens e serviços considerados meritórios </a:t>
            </a:r>
            <a:r>
              <a:rPr lang="pt-PT" sz="1400" b="0"/>
              <a:t>(</a:t>
            </a:r>
            <a:r>
              <a:rPr lang="pt-PT" sz="1600" b="0"/>
              <a:t>Necessidades de mérito </a:t>
            </a:r>
            <a:r>
              <a:rPr lang="pt-PT" sz="1600" b="0">
                <a:sym typeface="Wingdings" pitchFamily="2" charset="2"/>
              </a:rPr>
              <a:t> bens de mérito. Exs.:</a:t>
            </a:r>
            <a:r>
              <a:rPr lang="pt-PT" sz="1600" b="0"/>
              <a:t>cuidados básicos de saúde, ensino básico)</a:t>
            </a:r>
          </a:p>
          <a:p>
            <a:pPr marL="1258888" lvl="3" indent="-228600">
              <a:spcBef>
                <a:spcPct val="20000"/>
              </a:spcBef>
              <a:buClr>
                <a:schemeClr val="folHlink"/>
              </a:buClr>
              <a:buSzPct val="50000"/>
              <a:buFont typeface="Arial" charset="0"/>
              <a:buChar char="–"/>
            </a:pPr>
            <a:r>
              <a:rPr lang="pt-PT" sz="1600" b="0"/>
              <a:t> </a:t>
            </a:r>
            <a:r>
              <a:rPr lang="pt-PT" sz="1600"/>
              <a:t>Desigualdade de rendimentos </a:t>
            </a:r>
            <a:r>
              <a:rPr lang="pt-PT" sz="1600" b="0"/>
              <a:t>- corrigir a distribuição de rendimentos resultante do funcionamento do mercado</a:t>
            </a:r>
          </a:p>
          <a:p>
            <a:pPr marL="358775" lvl="1" indent="-285750">
              <a:spcBef>
                <a:spcPct val="20000"/>
              </a:spcBef>
            </a:pPr>
            <a:r>
              <a:rPr lang="pt-PT" sz="1800"/>
              <a:t>3.  Estabilização</a:t>
            </a:r>
          </a:p>
          <a:p>
            <a:pPr marL="935038" lvl="2" indent="-228600">
              <a:spcBef>
                <a:spcPct val="20000"/>
              </a:spcBef>
              <a:buFont typeface="Arial" charset="0"/>
              <a:buChar char="•"/>
            </a:pPr>
            <a:r>
              <a:rPr lang="pt-PT" sz="1800">
                <a:solidFill>
                  <a:schemeClr val="folHlink"/>
                </a:solidFill>
              </a:rPr>
              <a:t>Promover a </a:t>
            </a:r>
            <a:r>
              <a:rPr lang="pt-PT" sz="1800">
                <a:solidFill>
                  <a:srgbClr val="C00000"/>
                </a:solidFill>
              </a:rPr>
              <a:t>estabilização</a:t>
            </a:r>
            <a:r>
              <a:rPr lang="pt-PT" sz="1800">
                <a:solidFill>
                  <a:schemeClr val="folHlink"/>
                </a:solidFill>
              </a:rPr>
              <a:t> </a:t>
            </a:r>
            <a:r>
              <a:rPr lang="pt-PT" sz="1800">
                <a:solidFill>
                  <a:srgbClr val="C00000"/>
                </a:solidFill>
              </a:rPr>
              <a:t>macroeconómica</a:t>
            </a:r>
            <a:r>
              <a:rPr lang="pt-PT" sz="1800">
                <a:solidFill>
                  <a:schemeClr val="folHlink"/>
                </a:solidFill>
              </a:rPr>
              <a:t> da economia</a:t>
            </a:r>
          </a:p>
          <a:p>
            <a:pPr marL="1258888" lvl="3" indent="-228600">
              <a:spcBef>
                <a:spcPct val="20000"/>
              </a:spcBef>
              <a:buFont typeface="Arial" charset="0"/>
              <a:buChar char="–"/>
            </a:pPr>
            <a:r>
              <a:rPr lang="pt-PT" sz="1600" b="0"/>
              <a:t>Contrariar as </a:t>
            </a:r>
            <a:r>
              <a:rPr lang="pt-PT" sz="1600"/>
              <a:t>falhas macroeconómicas </a:t>
            </a:r>
            <a:r>
              <a:rPr lang="pt-PT" sz="1600" b="0"/>
              <a:t>do mercado que se traduzem em </a:t>
            </a:r>
            <a:r>
              <a:rPr lang="pt-PT" sz="1600" i="1"/>
              <a:t>instabilidades </a:t>
            </a:r>
            <a:r>
              <a:rPr lang="pt-PT" sz="1600" b="0"/>
              <a:t> ao nível do </a:t>
            </a:r>
            <a:r>
              <a:rPr lang="pt-PT" sz="1600" b="0" u="sng"/>
              <a:t>emprego, do equilíbrio nas contas externas, da estabilidade dos preços e do crescimento económico.</a:t>
            </a:r>
            <a:endParaRPr lang="pt-PT" sz="1800">
              <a:solidFill>
                <a:schemeClr val="folHlink"/>
              </a:solidFill>
            </a:endParaRP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162822" name="TextBox 7"/>
          <p:cNvSpPr txBox="1">
            <a:spLocks noChangeArrowheads="1"/>
          </p:cNvSpPr>
          <p:nvPr/>
        </p:nvSpPr>
        <p:spPr bwMode="auto">
          <a:xfrm>
            <a:off x="285750" y="500063"/>
            <a:ext cx="8286750" cy="523875"/>
          </a:xfrm>
          <a:prstGeom prst="rect">
            <a:avLst/>
          </a:prstGeom>
          <a:noFill/>
          <a:ln w="9525">
            <a:noFill/>
            <a:miter lim="800000"/>
            <a:headEnd/>
            <a:tailEnd/>
          </a:ln>
        </p:spPr>
        <p:txBody>
          <a:bodyPr>
            <a:spAutoFit/>
          </a:bodyPr>
          <a:lstStyle/>
          <a:p>
            <a:r>
              <a:rPr lang="pt-PT" sz="2800"/>
              <a:t>As Funções do Estado segundo Musgrave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a:spLocks noGrp="1"/>
          </p:cNvSpPr>
          <p:nvPr>
            <p:ph type="subTitle" idx="1"/>
          </p:nvPr>
        </p:nvSpPr>
        <p:spPr>
          <a:xfrm>
            <a:off x="398964" y="1484784"/>
            <a:ext cx="8208000" cy="4968000"/>
          </a:xfrm>
        </p:spPr>
        <p:txBody>
          <a:bodyPr>
            <a:noAutofit/>
          </a:bodyPr>
          <a:lstStyle/>
          <a:p>
            <a:pPr>
              <a:spcBef>
                <a:spcPts val="1200"/>
              </a:spcBef>
            </a:pPr>
            <a:r>
              <a:rPr lang="pt-PT" sz="2000" dirty="0">
                <a:solidFill>
                  <a:schemeClr val="tx1"/>
                </a:solidFill>
                <a:latin typeface="Berlin Sans FB" pitchFamily="34" charset="0"/>
              </a:rPr>
              <a:t>ENQUADRAMENTO GLOBAL DA POLÍTICA ECONÓMICA</a:t>
            </a:r>
          </a:p>
        </p:txBody>
      </p:sp>
      <p:pic>
        <p:nvPicPr>
          <p:cNvPr id="730115" name="Picture 3"/>
          <p:cNvPicPr>
            <a:picLocks noChangeAspect="1" noChangeArrowheads="1"/>
          </p:cNvPicPr>
          <p:nvPr/>
        </p:nvPicPr>
        <p:blipFill>
          <a:blip r:embed="rId3" cstate="print"/>
          <a:srcRect/>
          <a:stretch>
            <a:fillRect/>
          </a:stretch>
        </p:blipFill>
        <p:spPr bwMode="auto">
          <a:xfrm>
            <a:off x="899592" y="1916832"/>
            <a:ext cx="7352001" cy="4472000"/>
          </a:xfrm>
          <a:prstGeom prst="rect">
            <a:avLst/>
          </a:prstGeom>
          <a:noFill/>
          <a:ln w="9525">
            <a:noFill/>
            <a:miter lim="800000"/>
            <a:headEnd/>
            <a:tailEnd/>
          </a:ln>
        </p:spPr>
      </p:pic>
      <p:sp>
        <p:nvSpPr>
          <p:cNvPr id="8"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Síntese das Ideias Fundamentais do Ponto 2 do Programa</a:t>
            </a:r>
          </a:p>
        </p:txBody>
      </p:sp>
      <p:sp>
        <p:nvSpPr>
          <p:cNvPr id="9" name="Marcador de Posição do Rodapé 2"/>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pt-PT" sz="1200" b="0" dirty="0">
                <a:solidFill>
                  <a:srgbClr val="898989"/>
                </a:solidFill>
                <a:latin typeface="Calibri" panose="020F0502020204030204" pitchFamily="34" charset="0"/>
              </a:rPr>
              <a:t>PIC - 2020/2021</a:t>
            </a:r>
          </a:p>
        </p:txBody>
      </p:sp>
      <p:sp>
        <p:nvSpPr>
          <p:cNvPr id="10" name="Marcador de Posição do Número do Diapositivo 1"/>
          <p:cNvSpPr>
            <a:spLocks noGrp="1"/>
          </p:cNvSpPr>
          <p:nvPr>
            <p:ph type="sldNum" sz="quarter" idx="12"/>
          </p:nvPr>
        </p:nvSpPr>
        <p:spPr>
          <a:xfrm>
            <a:off x="6553200" y="6356350"/>
            <a:ext cx="2133600" cy="365125"/>
          </a:xfrm>
        </p:spPr>
        <p:txBody>
          <a:bodyPr/>
          <a:lstStyle/>
          <a:p>
            <a:pPr>
              <a:defRPr/>
            </a:pPr>
            <a:fld id="{9428F4A4-5AA2-4EF5-A0D9-7DDD1C85A7A9}" type="slidenum">
              <a:rPr lang="pt-PT"/>
              <a:pPr>
                <a:defRPr/>
              </a:pPr>
              <a:t>36</a:t>
            </a:fld>
            <a:endParaRPr lang="pt-PT"/>
          </a:p>
        </p:txBody>
      </p:sp>
    </p:spTree>
    <p:extLst>
      <p:ext uri="{BB962C8B-B14F-4D97-AF65-F5344CB8AC3E}">
        <p14:creationId xmlns:p14="http://schemas.microsoft.com/office/powerpoint/2010/main" val="399533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a:xfrm>
            <a:off x="6553200" y="6421461"/>
            <a:ext cx="2133600" cy="365125"/>
          </a:xfrm>
        </p:spPr>
        <p:txBody>
          <a:bodyPr/>
          <a:lstStyle/>
          <a:p>
            <a:pPr>
              <a:defRPr/>
            </a:pPr>
            <a:fld id="{9C873623-A7EF-43B7-A399-1CF9A7E3C278}" type="slidenum">
              <a:rPr lang="pt-PT"/>
              <a:pPr>
                <a:defRPr/>
              </a:pPr>
              <a:t>4</a:t>
            </a:fld>
            <a:endParaRPr lang="pt-PT" dirty="0"/>
          </a:p>
        </p:txBody>
      </p:sp>
      <p:sp>
        <p:nvSpPr>
          <p:cNvPr id="26626" name="Marcador de Posição do Rodapé 2"/>
          <p:cNvSpPr>
            <a:spLocks noGrp="1"/>
          </p:cNvSpPr>
          <p:nvPr>
            <p:ph type="ftr" sz="quarter" idx="11"/>
          </p:nvPr>
        </p:nvSpPr>
        <p:spPr bwMode="auto">
          <a:xfrm>
            <a:off x="3124200" y="6421461"/>
            <a:ext cx="2895600" cy="365125"/>
          </a:xfrm>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26628" name="Rectangle 8"/>
          <p:cNvSpPr>
            <a:spLocks/>
          </p:cNvSpPr>
          <p:nvPr/>
        </p:nvSpPr>
        <p:spPr bwMode="auto">
          <a:xfrm>
            <a:off x="214313" y="1214438"/>
            <a:ext cx="8358187" cy="5286375"/>
          </a:xfrm>
          <a:prstGeom prst="rect">
            <a:avLst/>
          </a:prstGeom>
          <a:noFill/>
          <a:ln w="9525">
            <a:solidFill>
              <a:schemeClr val="accent1"/>
            </a:solidFill>
            <a:miter lim="800000"/>
            <a:headEnd/>
            <a:tailEnd/>
          </a:ln>
        </p:spPr>
        <p:txBody>
          <a:bodyPr/>
          <a:lstStyle/>
          <a:p>
            <a:pPr marL="1600200" lvl="3" indent="-228600">
              <a:lnSpc>
                <a:spcPct val="90000"/>
              </a:lnSpc>
              <a:spcBef>
                <a:spcPct val="20000"/>
              </a:spcBef>
              <a:buFont typeface="Arial" charset="0"/>
              <a:buChar char="–"/>
            </a:pPr>
            <a:endParaRPr lang="pt-PT" sz="1600" b="0" dirty="0"/>
          </a:p>
          <a:p>
            <a:pPr marL="719138" lvl="1" indent="-539750">
              <a:lnSpc>
                <a:spcPct val="90000"/>
              </a:lnSpc>
              <a:buFont typeface="Wingdings" pitchFamily="2" charset="2"/>
              <a:buChar char="q"/>
            </a:pPr>
            <a:r>
              <a:rPr lang="pt-PT" sz="2400" dirty="0">
                <a:latin typeface="Calibri" pitchFamily="34" charset="0"/>
                <a:cs typeface="Times New Roman" pitchFamily="18" charset="0"/>
              </a:rPr>
              <a:t>Eficiência ‘X’</a:t>
            </a:r>
            <a:endParaRPr lang="pt-PT" sz="2400" b="0" dirty="0">
              <a:latin typeface="Calibri" pitchFamily="34" charset="0"/>
              <a:cs typeface="Times New Roman" pitchFamily="18" charset="0"/>
            </a:endParaRPr>
          </a:p>
          <a:p>
            <a:pPr marL="719138" lvl="1" indent="-539750">
              <a:lnSpc>
                <a:spcPct val="90000"/>
              </a:lnSpc>
              <a:spcBef>
                <a:spcPct val="20000"/>
              </a:spcBef>
              <a:buFont typeface="Arial" charset="0"/>
              <a:buChar char="–"/>
            </a:pPr>
            <a:r>
              <a:rPr lang="pt-PT" sz="1800" b="0" dirty="0">
                <a:latin typeface="Calibri" pitchFamily="34" charset="0"/>
                <a:cs typeface="Times New Roman" pitchFamily="18" charset="0"/>
              </a:rPr>
              <a:t>Capacidade de a empresa selecionar planos eficientes de produção: isto é saber organizar a produção de modo a maximizar os resultados dada uma combinação eficiente de inputs tendo em conta as possibilidades técnicas e os preços (minimiza os custos):</a:t>
            </a:r>
          </a:p>
          <a:p>
            <a:pPr marL="719138" lvl="1" indent="-539750"/>
            <a:r>
              <a:rPr lang="pt-PT" sz="1800" b="0" dirty="0">
                <a:solidFill>
                  <a:schemeClr val="tx2"/>
                </a:solidFill>
                <a:latin typeface="Calibri" pitchFamily="34" charset="0"/>
                <a:cs typeface="Times New Roman" pitchFamily="18" charset="0"/>
              </a:rPr>
              <a:t>A ausência de pressão concorrencial leva as empresas a serem menos exigentes nesta matéria incorrendo na </a:t>
            </a:r>
            <a:r>
              <a:rPr lang="pt-PT" sz="1800" b="0" i="1" dirty="0">
                <a:solidFill>
                  <a:schemeClr val="tx2"/>
                </a:solidFill>
                <a:latin typeface="Calibri" pitchFamily="34" charset="0"/>
                <a:cs typeface="Times New Roman" pitchFamily="18" charset="0"/>
              </a:rPr>
              <a:t>ineficiência X.</a:t>
            </a:r>
            <a:endParaRPr lang="pt-PT" sz="1800" b="0" dirty="0">
              <a:latin typeface="Calibri" pitchFamily="34" charset="0"/>
              <a:cs typeface="Times New Roman" pitchFamily="18" charset="0"/>
            </a:endParaRPr>
          </a:p>
          <a:p>
            <a:pPr marL="719138" lvl="1" indent="-539750">
              <a:lnSpc>
                <a:spcPct val="90000"/>
              </a:lnSpc>
              <a:spcBef>
                <a:spcPts val="1200"/>
              </a:spcBef>
              <a:buFont typeface="Wingdings" pitchFamily="2" charset="2"/>
              <a:buChar char="q"/>
            </a:pPr>
            <a:r>
              <a:rPr lang="pt-PT" sz="2400" dirty="0">
                <a:latin typeface="Calibri" pitchFamily="34" charset="0"/>
                <a:cs typeface="Times New Roman" pitchFamily="18" charset="0"/>
              </a:rPr>
              <a:t>Eficiência Dinâmica</a:t>
            </a:r>
          </a:p>
          <a:p>
            <a:pPr marL="719138" lvl="1" indent="-539750">
              <a:lnSpc>
                <a:spcPct val="90000"/>
              </a:lnSpc>
              <a:spcBef>
                <a:spcPct val="20000"/>
              </a:spcBef>
              <a:buFont typeface="Arial" charset="0"/>
              <a:buChar char="–"/>
            </a:pPr>
            <a:r>
              <a:rPr lang="pt-PT" sz="1800" b="0" dirty="0">
                <a:latin typeface="Calibri" pitchFamily="34" charset="0"/>
                <a:cs typeface="Times New Roman" pitchFamily="18" charset="0"/>
              </a:rPr>
              <a:t>Em particular:</a:t>
            </a:r>
          </a:p>
          <a:p>
            <a:pPr marL="1200150" lvl="2" indent="-285750">
              <a:lnSpc>
                <a:spcPct val="90000"/>
              </a:lnSpc>
              <a:spcBef>
                <a:spcPct val="20000"/>
              </a:spcBef>
              <a:buFont typeface="Arial" charset="0"/>
              <a:buChar char="–"/>
            </a:pPr>
            <a:r>
              <a:rPr lang="pt-PT" sz="1800" dirty="0">
                <a:latin typeface="Calibri" pitchFamily="34" charset="0"/>
                <a:cs typeface="Times New Roman" pitchFamily="18" charset="0"/>
              </a:rPr>
              <a:t>Eficiência adaptativa: </a:t>
            </a:r>
            <a:br>
              <a:rPr lang="pt-PT" sz="1800" dirty="0">
                <a:latin typeface="Calibri" pitchFamily="34" charset="0"/>
                <a:cs typeface="Times New Roman" pitchFamily="18" charset="0"/>
              </a:rPr>
            </a:br>
            <a:r>
              <a:rPr lang="pt-PT" sz="1800" b="0" dirty="0">
                <a:latin typeface="Calibri" pitchFamily="34" charset="0"/>
                <a:cs typeface="Times New Roman" pitchFamily="18" charset="0"/>
              </a:rPr>
              <a:t>Aprendizagem </a:t>
            </a:r>
            <a:r>
              <a:rPr lang="pt-PT" sz="1800" b="0" dirty="0">
                <a:latin typeface="Calibri" pitchFamily="34" charset="0"/>
                <a:cs typeface="Times New Roman" pitchFamily="18" charset="0"/>
                <a:sym typeface="Wingdings" pitchFamily="2" charset="2"/>
              </a:rPr>
              <a:t></a:t>
            </a:r>
            <a:r>
              <a:rPr lang="pt-PT" sz="1800" b="0" dirty="0">
                <a:latin typeface="Calibri" pitchFamily="34" charset="0"/>
                <a:cs typeface="Times New Roman" pitchFamily="18" charset="0"/>
              </a:rPr>
              <a:t> Compreensão dos problemas </a:t>
            </a:r>
            <a:r>
              <a:rPr lang="pt-PT" sz="1800" b="0" dirty="0">
                <a:latin typeface="Calibri" pitchFamily="34" charset="0"/>
                <a:cs typeface="Times New Roman" pitchFamily="18" charset="0"/>
                <a:sym typeface="Wingdings" pitchFamily="2" charset="2"/>
              </a:rPr>
              <a:t></a:t>
            </a:r>
            <a:r>
              <a:rPr lang="pt-PT" sz="1800" b="0" dirty="0">
                <a:latin typeface="Calibri" pitchFamily="34" charset="0"/>
                <a:cs typeface="Times New Roman" pitchFamily="18" charset="0"/>
              </a:rPr>
              <a:t> Respostas adequadas</a:t>
            </a:r>
            <a:br>
              <a:rPr lang="pt-PT" sz="1800" b="0" dirty="0">
                <a:latin typeface="Calibri" pitchFamily="34" charset="0"/>
                <a:cs typeface="Times New Roman" pitchFamily="18" charset="0"/>
              </a:rPr>
            </a:br>
            <a:r>
              <a:rPr lang="pt-PT" sz="1800" b="0" dirty="0" err="1">
                <a:latin typeface="Calibri" pitchFamily="34" charset="0"/>
                <a:cs typeface="Times New Roman" pitchFamily="18" charset="0"/>
              </a:rPr>
              <a:t>Exs</a:t>
            </a:r>
            <a:r>
              <a:rPr lang="pt-PT" sz="1800" b="0" dirty="0">
                <a:latin typeface="Calibri" pitchFamily="34" charset="0"/>
                <a:cs typeface="Times New Roman" pitchFamily="18" charset="0"/>
              </a:rPr>
              <a:t>: reduzir custos de produção ao longo do tempo, identificar a curva da procura) </a:t>
            </a:r>
            <a:endParaRPr lang="pt-PT" sz="1800" dirty="0">
              <a:latin typeface="Calibri" pitchFamily="34" charset="0"/>
              <a:cs typeface="Times New Roman" pitchFamily="18" charset="0"/>
            </a:endParaRPr>
          </a:p>
          <a:p>
            <a:pPr marL="1200150" lvl="2" indent="-285750">
              <a:lnSpc>
                <a:spcPct val="90000"/>
              </a:lnSpc>
              <a:spcBef>
                <a:spcPct val="20000"/>
              </a:spcBef>
              <a:buFont typeface="Arial" charset="0"/>
              <a:buChar char="–"/>
            </a:pPr>
            <a:r>
              <a:rPr lang="pt-PT" sz="1800" dirty="0">
                <a:latin typeface="Calibri" pitchFamily="34" charset="0"/>
                <a:cs typeface="Times New Roman" pitchFamily="18" charset="0"/>
              </a:rPr>
              <a:t>Capacidade de inovar: </a:t>
            </a:r>
            <a:r>
              <a:rPr lang="pt-PT" sz="1800" b="0" dirty="0">
                <a:latin typeface="Calibri" pitchFamily="34" charset="0"/>
                <a:cs typeface="Times New Roman" pitchFamily="18" charset="0"/>
              </a:rPr>
              <a:t>inovação de produtos ou de processos</a:t>
            </a:r>
          </a:p>
          <a:p>
            <a:pPr marL="1200150" lvl="2" indent="-285750">
              <a:lnSpc>
                <a:spcPct val="90000"/>
              </a:lnSpc>
              <a:spcBef>
                <a:spcPct val="20000"/>
              </a:spcBef>
              <a:buFont typeface="Arial" charset="0"/>
              <a:buChar char="–"/>
            </a:pPr>
            <a:endParaRPr lang="pt-PT" sz="1800" b="0" dirty="0">
              <a:latin typeface="Calibri" pitchFamily="34" charset="0"/>
              <a:cs typeface="Times New Roman" pitchFamily="18" charset="0"/>
            </a:endParaRPr>
          </a:p>
          <a:p>
            <a:pPr marL="719138" lvl="1" indent="-539750">
              <a:lnSpc>
                <a:spcPct val="90000"/>
              </a:lnSpc>
              <a:spcBef>
                <a:spcPct val="20000"/>
              </a:spcBef>
              <a:buFont typeface="Wingdings" pitchFamily="2" charset="2"/>
              <a:buChar char="q"/>
            </a:pPr>
            <a:r>
              <a:rPr lang="pt-PT" sz="2400" dirty="0">
                <a:latin typeface="Calibri" pitchFamily="34" charset="0"/>
                <a:cs typeface="Times New Roman" pitchFamily="18" charset="0"/>
              </a:rPr>
              <a:t>Na afetação de recursos (Ótimo de </a:t>
            </a:r>
            <a:r>
              <a:rPr lang="pt-PT" sz="2400" dirty="0" err="1">
                <a:latin typeface="Calibri" pitchFamily="34" charset="0"/>
                <a:cs typeface="Times New Roman" pitchFamily="18" charset="0"/>
              </a:rPr>
              <a:t>Pareto</a:t>
            </a:r>
            <a:r>
              <a:rPr lang="pt-PT" sz="2400" dirty="0">
                <a:latin typeface="Calibri" pitchFamily="34" charset="0"/>
                <a:cs typeface="Times New Roman" pitchFamily="18" charset="0"/>
              </a:rPr>
              <a:t>)  </a:t>
            </a:r>
            <a:r>
              <a:rPr lang="pt-PT" sz="2400" b="0" dirty="0">
                <a:latin typeface="Calibri" pitchFamily="34" charset="0"/>
                <a:cs typeface="Times New Roman" pitchFamily="18" charset="0"/>
                <a:sym typeface="Wingdings" pitchFamily="2" charset="2"/>
              </a:rPr>
              <a:t></a:t>
            </a:r>
            <a:endParaRPr lang="pt-PT" sz="1800" b="0" dirty="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26630" name="TextBox 7"/>
          <p:cNvSpPr txBox="1">
            <a:spLocks noChangeArrowheads="1"/>
          </p:cNvSpPr>
          <p:nvPr/>
        </p:nvSpPr>
        <p:spPr bwMode="auto">
          <a:xfrm>
            <a:off x="571500" y="500063"/>
            <a:ext cx="8072438" cy="523875"/>
          </a:xfrm>
          <a:prstGeom prst="rect">
            <a:avLst/>
          </a:prstGeom>
          <a:noFill/>
          <a:ln w="9525">
            <a:noFill/>
            <a:miter lim="800000"/>
            <a:headEnd/>
            <a:tailEnd/>
          </a:ln>
        </p:spPr>
        <p:txBody>
          <a:bodyPr>
            <a:spAutoFit/>
          </a:bodyPr>
          <a:lstStyle/>
          <a:p>
            <a:r>
              <a:rPr lang="pt-PT" sz="2800"/>
              <a:t>Eficiência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A0D383AC-FDE5-4ED3-8B67-C86D9523891B}" type="slidenum">
              <a:rPr lang="pt-PT"/>
              <a:pPr>
                <a:defRPr/>
              </a:pPr>
              <a:t>5</a:t>
            </a:fld>
            <a:endParaRPr lang="pt-PT"/>
          </a:p>
        </p:txBody>
      </p:sp>
      <p:sp>
        <p:nvSpPr>
          <p:cNvPr id="28674"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28676" name="Rectangle 8"/>
          <p:cNvSpPr>
            <a:spLocks/>
          </p:cNvSpPr>
          <p:nvPr/>
        </p:nvSpPr>
        <p:spPr bwMode="auto">
          <a:xfrm>
            <a:off x="285750" y="1428750"/>
            <a:ext cx="8358188" cy="4786313"/>
          </a:xfrm>
          <a:prstGeom prst="rect">
            <a:avLst/>
          </a:prstGeom>
          <a:noFill/>
          <a:ln w="9525">
            <a:solidFill>
              <a:schemeClr val="accent1"/>
            </a:solidFill>
            <a:miter lim="800000"/>
            <a:headEnd/>
            <a:tailEnd/>
          </a:ln>
        </p:spPr>
        <p:txBody>
          <a:bodyPr/>
          <a:lstStyle/>
          <a:p>
            <a:pPr marL="342900" indent="-342900">
              <a:lnSpc>
                <a:spcPct val="90000"/>
              </a:lnSpc>
              <a:spcBef>
                <a:spcPct val="20000"/>
              </a:spcBef>
              <a:buFont typeface="Arial" charset="0"/>
              <a:buChar char="•"/>
            </a:pPr>
            <a:endParaRPr lang="pt-PT" dirty="0"/>
          </a:p>
          <a:p>
            <a:pPr marL="342900" indent="-342900">
              <a:lnSpc>
                <a:spcPct val="90000"/>
              </a:lnSpc>
              <a:spcBef>
                <a:spcPct val="20000"/>
              </a:spcBef>
              <a:buFont typeface="Arial" charset="0"/>
              <a:buChar char="•"/>
            </a:pPr>
            <a:r>
              <a:rPr lang="pt-PT" dirty="0" err="1"/>
              <a:t>Óptimo</a:t>
            </a:r>
            <a:r>
              <a:rPr lang="pt-PT" dirty="0"/>
              <a:t> de </a:t>
            </a:r>
            <a:r>
              <a:rPr lang="pt-PT" dirty="0" err="1"/>
              <a:t>Pareto</a:t>
            </a:r>
            <a:r>
              <a:rPr lang="pt-PT" sz="1800" dirty="0"/>
              <a:t>:</a:t>
            </a:r>
          </a:p>
          <a:p>
            <a:pPr marL="742950" lvl="1" indent="-285750">
              <a:spcBef>
                <a:spcPct val="20000"/>
              </a:spcBef>
              <a:buFont typeface="Arial" charset="0"/>
              <a:buChar char="–"/>
            </a:pPr>
            <a:r>
              <a:rPr lang="pt-PT" sz="1800" b="0" dirty="0"/>
              <a:t>Um estado da sociedade é ‘</a:t>
            </a:r>
            <a:r>
              <a:rPr lang="pt-PT" sz="1800" b="0" dirty="0" err="1"/>
              <a:t>optimo</a:t>
            </a:r>
            <a:r>
              <a:rPr lang="pt-PT" sz="1800" b="0" dirty="0"/>
              <a:t> à </a:t>
            </a:r>
            <a:r>
              <a:rPr lang="pt-PT" sz="1800" b="0" dirty="0" err="1"/>
              <a:t>Pareto</a:t>
            </a:r>
            <a:r>
              <a:rPr lang="pt-PT" sz="1800" b="0" dirty="0"/>
              <a:t>’ se ao passar desse estado para qualquer outro não é possível a nenhum dos seus membros melhorar a sua situação sem que outro fique pior, isto é, quando já não é possível haver nenhum ‘melhoramento de </a:t>
            </a:r>
            <a:r>
              <a:rPr lang="pt-PT" sz="1800" b="0" dirty="0" err="1"/>
              <a:t>Pareto</a:t>
            </a:r>
            <a:r>
              <a:rPr lang="pt-PT" sz="1800" b="0" dirty="0"/>
              <a:t>’.</a:t>
            </a:r>
          </a:p>
          <a:p>
            <a:pPr marL="342900" indent="-342900">
              <a:lnSpc>
                <a:spcPct val="90000"/>
              </a:lnSpc>
              <a:spcBef>
                <a:spcPts val="1200"/>
              </a:spcBef>
              <a:buFont typeface="Arial" charset="0"/>
              <a:buChar char="•"/>
            </a:pPr>
            <a:r>
              <a:rPr lang="pt-PT" dirty="0"/>
              <a:t>Melhoramento de </a:t>
            </a:r>
            <a:r>
              <a:rPr lang="pt-PT" dirty="0" err="1"/>
              <a:t>Pareto</a:t>
            </a:r>
            <a:r>
              <a:rPr lang="pt-PT" sz="1800" dirty="0"/>
              <a:t>:</a:t>
            </a:r>
          </a:p>
          <a:p>
            <a:pPr marL="742950" lvl="1" indent="-285750">
              <a:lnSpc>
                <a:spcPct val="90000"/>
              </a:lnSpc>
              <a:spcBef>
                <a:spcPct val="20000"/>
              </a:spcBef>
              <a:buFont typeface="Arial" charset="0"/>
              <a:buChar char="–"/>
            </a:pPr>
            <a:r>
              <a:rPr lang="pt-PT" sz="1800" b="0" dirty="0"/>
              <a:t>Quando, após uma reafectação de bens ou recursos, pelo menos um agente fica melhor sem que nenhum outro fique pior.</a:t>
            </a:r>
          </a:p>
          <a:p>
            <a:pPr marL="1143000" lvl="2" indent="-228600">
              <a:spcBef>
                <a:spcPts val="1200"/>
              </a:spcBef>
              <a:buFont typeface="Arial" charset="0"/>
              <a:buChar char="•"/>
            </a:pPr>
            <a:r>
              <a:rPr lang="pt-PT" sz="1600" b="0" dirty="0">
                <a:solidFill>
                  <a:schemeClr val="tx2"/>
                </a:solidFill>
              </a:rPr>
              <a:t>O conceito de ‘</a:t>
            </a:r>
            <a:r>
              <a:rPr lang="pt-PT" sz="1600" b="0" dirty="0" err="1">
                <a:solidFill>
                  <a:schemeClr val="tx2"/>
                </a:solidFill>
              </a:rPr>
              <a:t>óptimo</a:t>
            </a:r>
            <a:r>
              <a:rPr lang="pt-PT" sz="1600" b="0" dirty="0">
                <a:solidFill>
                  <a:schemeClr val="tx2"/>
                </a:solidFill>
              </a:rPr>
              <a:t> de </a:t>
            </a:r>
            <a:r>
              <a:rPr lang="pt-PT" sz="1600" b="0" dirty="0" err="1">
                <a:solidFill>
                  <a:schemeClr val="tx2"/>
                </a:solidFill>
              </a:rPr>
              <a:t>Pareto</a:t>
            </a:r>
            <a:r>
              <a:rPr lang="pt-PT" sz="1600" b="0" dirty="0">
                <a:solidFill>
                  <a:schemeClr val="tx2"/>
                </a:solidFill>
              </a:rPr>
              <a:t>’ tem subjacente um juízo de valor discutível: sobrevaloriza a autonomia e liberdade individual assumindo que a comunidade deve satisfazer as preferências individuais quaisquer que sejam e independentemente de como foram formadas (</a:t>
            </a:r>
            <a:r>
              <a:rPr lang="pt-PT" sz="1600" b="0" dirty="0" err="1">
                <a:solidFill>
                  <a:schemeClr val="tx2"/>
                </a:solidFill>
              </a:rPr>
              <a:t>Acocella</a:t>
            </a:r>
            <a:r>
              <a:rPr lang="pt-PT" sz="1600" b="0" dirty="0">
                <a:solidFill>
                  <a:schemeClr val="tx2"/>
                </a:solidFill>
              </a:rPr>
              <a:t>). Do ponto de vista prático confronta-se com a ausência de comparações interpessoais de utilidade.</a:t>
            </a:r>
            <a:endParaRPr lang="pt-PT" sz="1800" b="0" dirty="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28678" name="TextBox 7"/>
          <p:cNvSpPr txBox="1">
            <a:spLocks noChangeArrowheads="1"/>
          </p:cNvSpPr>
          <p:nvPr/>
        </p:nvSpPr>
        <p:spPr bwMode="auto">
          <a:xfrm>
            <a:off x="500063" y="357188"/>
            <a:ext cx="8072437" cy="954087"/>
          </a:xfrm>
          <a:prstGeom prst="rect">
            <a:avLst/>
          </a:prstGeom>
          <a:noFill/>
          <a:ln w="9525">
            <a:noFill/>
            <a:miter lim="800000"/>
            <a:headEnd/>
            <a:tailEnd/>
          </a:ln>
        </p:spPr>
        <p:txBody>
          <a:bodyPr>
            <a:spAutoFit/>
          </a:bodyPr>
          <a:lstStyle/>
          <a:p>
            <a:r>
              <a:rPr lang="pt-PT" sz="2800"/>
              <a:t>Eficiência na afectação de recursos</a:t>
            </a:r>
            <a:br>
              <a:rPr lang="pt-PT" sz="2800"/>
            </a:br>
            <a:r>
              <a:rPr lang="pt-PT" sz="2800"/>
              <a:t> </a:t>
            </a:r>
            <a:r>
              <a:rPr lang="pt-PT" sz="2800">
                <a:sym typeface="Wingdings" pitchFamily="2" charset="2"/>
              </a:rPr>
              <a:t>  Óptimo de Pareto</a:t>
            </a:r>
            <a:endParaRPr lang="pt-PT"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a:xfrm>
            <a:off x="6553200" y="6421461"/>
            <a:ext cx="2133600" cy="365125"/>
          </a:xfrm>
        </p:spPr>
        <p:txBody>
          <a:bodyPr/>
          <a:lstStyle/>
          <a:p>
            <a:pPr>
              <a:defRPr/>
            </a:pPr>
            <a:fld id="{1F8164BE-1363-4FB6-A126-67FDC90E66E2}" type="slidenum">
              <a:rPr lang="pt-PT"/>
              <a:pPr>
                <a:defRPr/>
              </a:pPr>
              <a:t>6</a:t>
            </a:fld>
            <a:endParaRPr lang="pt-PT" dirty="0"/>
          </a:p>
        </p:txBody>
      </p:sp>
      <p:sp>
        <p:nvSpPr>
          <p:cNvPr id="30722" name="Marcador de Posição do Rodapé 2"/>
          <p:cNvSpPr>
            <a:spLocks noGrp="1"/>
          </p:cNvSpPr>
          <p:nvPr>
            <p:ph type="ftr" sz="quarter" idx="11"/>
          </p:nvPr>
        </p:nvSpPr>
        <p:spPr bwMode="auto">
          <a:xfrm>
            <a:off x="3124200" y="6421461"/>
            <a:ext cx="2895600" cy="365125"/>
          </a:xfrm>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30724" name="Rectangle 8"/>
          <p:cNvSpPr>
            <a:spLocks/>
          </p:cNvSpPr>
          <p:nvPr/>
        </p:nvSpPr>
        <p:spPr bwMode="auto">
          <a:xfrm>
            <a:off x="214313" y="1214438"/>
            <a:ext cx="8643937" cy="5286375"/>
          </a:xfrm>
          <a:prstGeom prst="rect">
            <a:avLst/>
          </a:prstGeom>
          <a:noFill/>
          <a:ln w="9525">
            <a:solidFill>
              <a:schemeClr val="accent1"/>
            </a:solidFill>
            <a:miter lim="800000"/>
            <a:headEnd/>
            <a:tailEnd/>
          </a:ln>
        </p:spPr>
        <p:txBody>
          <a:bodyPr/>
          <a:lstStyle/>
          <a:p>
            <a:pPr marL="342900" lvl="1" indent="-342900">
              <a:lnSpc>
                <a:spcPct val="90000"/>
              </a:lnSpc>
              <a:spcBef>
                <a:spcPct val="20000"/>
              </a:spcBef>
              <a:buFont typeface="Arial" charset="0"/>
              <a:buChar char="•"/>
            </a:pPr>
            <a:r>
              <a:rPr lang="pt-PT" sz="2400">
                <a:solidFill>
                  <a:srgbClr val="FF0000"/>
                </a:solidFill>
              </a:rPr>
              <a:t>Primeiro</a:t>
            </a:r>
          </a:p>
          <a:p>
            <a:pPr marL="342900" lvl="1" indent="-342900">
              <a:spcBef>
                <a:spcPts val="1800"/>
              </a:spcBef>
              <a:buFont typeface="Arial" charset="0"/>
              <a:buChar char="–"/>
            </a:pPr>
            <a:r>
              <a:rPr lang="pt-PT" b="0"/>
              <a:t>Em  </a:t>
            </a:r>
            <a:r>
              <a:rPr lang="pt-PT" i="1"/>
              <a:t>mercados completos  </a:t>
            </a:r>
            <a:r>
              <a:rPr lang="pt-PT" b="0"/>
              <a:t>(ausência de externalidades, ...) e de  </a:t>
            </a:r>
            <a:r>
              <a:rPr lang="pt-PT" i="1"/>
              <a:t>concorrência perfeita</a:t>
            </a:r>
            <a:r>
              <a:rPr lang="pt-PT" b="0"/>
              <a:t>, havendo um equilíbrio, é óptimo de Pareto, e pode não ser único.</a:t>
            </a:r>
          </a:p>
          <a:p>
            <a:pPr marL="1200150" lvl="2" indent="-285750">
              <a:spcBef>
                <a:spcPts val="1200"/>
              </a:spcBef>
              <a:buFont typeface="Arial" charset="0"/>
              <a:buChar char="–"/>
            </a:pPr>
            <a:r>
              <a:rPr lang="pt-PT" sz="1800" b="0">
                <a:solidFill>
                  <a:schemeClr val="tx2"/>
                </a:solidFill>
              </a:rPr>
              <a:t>Este teorema pode ser interpretado como uma afirmação rigorosa do significado da ‘mão invisível ‘ referindo-se às características do mercado que permitem obter resultados positivos (óptimo de Pareto) para o sistema económico...</a:t>
            </a:r>
          </a:p>
          <a:p>
            <a:pPr marL="1200150" lvl="2" indent="-285750">
              <a:spcBef>
                <a:spcPts val="600"/>
              </a:spcBef>
            </a:pPr>
            <a:r>
              <a:rPr lang="pt-PT" sz="1800" b="0">
                <a:solidFill>
                  <a:schemeClr val="tx2"/>
                </a:solidFill>
              </a:rPr>
              <a:t>...mas como estas características são muito restritivas e pouco realistas, este teorema também pode ser visto como uma constatação  precisa dos limites da ‘mão invisível’ nas situações reais.</a:t>
            </a:r>
          </a:p>
          <a:p>
            <a:pPr marL="1200150" lvl="2" indent="-285750"/>
            <a:br>
              <a:rPr lang="pt-PT" sz="1800" b="0">
                <a:solidFill>
                  <a:schemeClr val="tx2"/>
                </a:solidFill>
              </a:rPr>
            </a:br>
            <a:r>
              <a:rPr lang="pt-PT" sz="1800" b="0">
                <a:solidFill>
                  <a:schemeClr val="tx2"/>
                </a:solidFill>
                <a:sym typeface="Wingdings" pitchFamily="2" charset="2"/>
              </a:rPr>
              <a:t> </a:t>
            </a:r>
            <a:r>
              <a:rPr lang="pt-PT" sz="1800" b="0">
                <a:solidFill>
                  <a:schemeClr val="tx2"/>
                </a:solidFill>
              </a:rPr>
              <a:t>Um mercado de  concorrencia perfeita é eficiente porque maximiza os excedentes do consumidor e do produtor... Mas há limites da concorrência perfeita e existem mercados não completos: (ver à frente).</a:t>
            </a:r>
            <a:endParaRPr lang="pt-PT" sz="1800" b="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30726" name="TextBox 7"/>
          <p:cNvSpPr txBox="1">
            <a:spLocks noChangeArrowheads="1"/>
          </p:cNvSpPr>
          <p:nvPr/>
        </p:nvSpPr>
        <p:spPr bwMode="auto">
          <a:xfrm>
            <a:off x="214313" y="500063"/>
            <a:ext cx="8572500" cy="461962"/>
          </a:xfrm>
          <a:prstGeom prst="rect">
            <a:avLst/>
          </a:prstGeom>
          <a:noFill/>
          <a:ln w="9525">
            <a:noFill/>
            <a:miter lim="800000"/>
            <a:headEnd/>
            <a:tailEnd/>
          </a:ln>
        </p:spPr>
        <p:txBody>
          <a:bodyPr>
            <a:spAutoFit/>
          </a:bodyPr>
          <a:lstStyle/>
          <a:p>
            <a:r>
              <a:rPr lang="pt-PT" sz="2400"/>
              <a:t>Teoremas “fundamentais” da economia do bem estar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a:xfrm>
            <a:off x="6553200" y="6421461"/>
            <a:ext cx="2133600" cy="365125"/>
          </a:xfrm>
        </p:spPr>
        <p:txBody>
          <a:bodyPr/>
          <a:lstStyle/>
          <a:p>
            <a:pPr>
              <a:defRPr/>
            </a:pPr>
            <a:fld id="{C638DF1E-D9F7-4863-9E5A-2B8DC144A74F}" type="slidenum">
              <a:rPr lang="pt-PT"/>
              <a:pPr>
                <a:defRPr/>
              </a:pPr>
              <a:t>7</a:t>
            </a:fld>
            <a:endParaRPr lang="pt-PT" dirty="0"/>
          </a:p>
        </p:txBody>
      </p:sp>
      <p:sp>
        <p:nvSpPr>
          <p:cNvPr id="32770" name="Marcador de Posição do Rodapé 2"/>
          <p:cNvSpPr>
            <a:spLocks noGrp="1"/>
          </p:cNvSpPr>
          <p:nvPr>
            <p:ph type="ftr" sz="quarter" idx="11"/>
          </p:nvPr>
        </p:nvSpPr>
        <p:spPr bwMode="auto">
          <a:xfrm>
            <a:off x="3124200" y="6421461"/>
            <a:ext cx="2895600" cy="365125"/>
          </a:xfrm>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32772" name="Rectangle 8"/>
          <p:cNvSpPr>
            <a:spLocks/>
          </p:cNvSpPr>
          <p:nvPr/>
        </p:nvSpPr>
        <p:spPr bwMode="auto">
          <a:xfrm>
            <a:off x="214313" y="1285875"/>
            <a:ext cx="8643937" cy="5214938"/>
          </a:xfrm>
          <a:prstGeom prst="rect">
            <a:avLst/>
          </a:prstGeom>
          <a:noFill/>
          <a:ln w="9525">
            <a:solidFill>
              <a:schemeClr val="accent1"/>
            </a:solidFill>
            <a:miter lim="800000"/>
            <a:headEnd/>
            <a:tailEnd/>
          </a:ln>
        </p:spPr>
        <p:txBody>
          <a:bodyPr/>
          <a:lstStyle/>
          <a:p>
            <a:pPr marL="342900" lvl="1" indent="-342900">
              <a:lnSpc>
                <a:spcPct val="90000"/>
              </a:lnSpc>
              <a:spcBef>
                <a:spcPct val="20000"/>
              </a:spcBef>
              <a:buFont typeface="Arial" charset="0"/>
              <a:buChar char="•"/>
            </a:pPr>
            <a:r>
              <a:rPr lang="pt-PT" sz="2400">
                <a:solidFill>
                  <a:srgbClr val="FF0000"/>
                </a:solidFill>
              </a:rPr>
              <a:t>Segundo</a:t>
            </a:r>
          </a:p>
          <a:p>
            <a:pPr marL="342900" lvl="1" indent="-342900">
              <a:spcBef>
                <a:spcPts val="1200"/>
              </a:spcBef>
              <a:buFont typeface="Arial" charset="0"/>
              <a:buChar char="–"/>
            </a:pPr>
            <a:r>
              <a:rPr lang="pt-BR" b="0"/>
              <a:t>Uma situação de</a:t>
            </a:r>
            <a:r>
              <a:rPr lang="pt-PT" b="0"/>
              <a:t> óptimo de Pareto pode ser alcançada como um </a:t>
            </a:r>
            <a:r>
              <a:rPr lang="pt-PT"/>
              <a:t>equilíbrio concorrencial </a:t>
            </a:r>
            <a:r>
              <a:rPr lang="pt-PT" b="0"/>
              <a:t>se forem garantidas certas condições. O equilíbrio que se obtem depende da distribuição inicial dos recursos.</a:t>
            </a:r>
          </a:p>
          <a:p>
            <a:pPr marL="342900" lvl="1" indent="-342900">
              <a:spcBef>
                <a:spcPts val="1200"/>
              </a:spcBef>
              <a:buFont typeface="Arial" charset="0"/>
              <a:buChar char="–"/>
            </a:pPr>
            <a:r>
              <a:rPr lang="pt-PT" b="0"/>
              <a:t>Entre vários estados alternativos, eficientes à Pareto, alguns podem não ser desejáveis (desigualdade social ou situações ditatoriais), </a:t>
            </a:r>
            <a:endParaRPr lang="pt-PT" sz="2400" b="0"/>
          </a:p>
          <a:p>
            <a:pPr marL="1200150" lvl="2" indent="-285750">
              <a:spcBef>
                <a:spcPts val="1800"/>
              </a:spcBef>
            </a:pPr>
            <a:r>
              <a:rPr lang="pt-PT" sz="1800" b="0">
                <a:sym typeface="Wingdings" pitchFamily="2" charset="2"/>
              </a:rPr>
              <a:t> </a:t>
            </a:r>
            <a:r>
              <a:rPr lang="pt-PT" sz="1800" b="0">
                <a:solidFill>
                  <a:schemeClr val="tx2"/>
                </a:solidFill>
              </a:rPr>
              <a:t>Logo,  havendo mais do que um equilíbrio, é possível escolher uma situação eficiente com base em critérios de equidade e/ou de viabilidade política...</a:t>
            </a:r>
            <a:endParaRPr lang="en-US" sz="1800" b="0">
              <a:solidFill>
                <a:schemeClr val="tx2"/>
              </a:solidFill>
            </a:endParaRPr>
          </a:p>
          <a:p>
            <a:pPr marL="1200150" lvl="2" indent="-285750">
              <a:spcBef>
                <a:spcPts val="1200"/>
              </a:spcBef>
            </a:pPr>
            <a:r>
              <a:rPr lang="pt-PT" sz="1800" b="0">
                <a:solidFill>
                  <a:schemeClr val="tx2"/>
                </a:solidFill>
              </a:rPr>
              <a:t>... através de transferências (redistribuição dos recuros) que não interfiram com as propriedades do mercado, enquanto mecanismo para afectação de recursos óptima, </a:t>
            </a:r>
          </a:p>
          <a:p>
            <a:pPr marL="1200150" lvl="2" indent="-285750">
              <a:spcBef>
                <a:spcPts val="1200"/>
              </a:spcBef>
            </a:pPr>
            <a:r>
              <a:rPr lang="pt-PT" sz="1800" b="0">
                <a:solidFill>
                  <a:schemeClr val="tx2"/>
                </a:solidFill>
              </a:rPr>
              <a:t>...de modo a evitar resultados socialmente indesejáveis (sem prescindir da eficiência).</a:t>
            </a:r>
            <a:endParaRPr lang="pt-PT" sz="1800" b="0"/>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32774" name="TextBox 7"/>
          <p:cNvSpPr txBox="1">
            <a:spLocks noChangeArrowheads="1"/>
          </p:cNvSpPr>
          <p:nvPr/>
        </p:nvSpPr>
        <p:spPr bwMode="auto">
          <a:xfrm>
            <a:off x="214313" y="500063"/>
            <a:ext cx="8572500" cy="461962"/>
          </a:xfrm>
          <a:prstGeom prst="rect">
            <a:avLst/>
          </a:prstGeom>
          <a:noFill/>
          <a:ln w="9525">
            <a:noFill/>
            <a:miter lim="800000"/>
            <a:headEnd/>
            <a:tailEnd/>
          </a:ln>
        </p:spPr>
        <p:txBody>
          <a:bodyPr>
            <a:spAutoFit/>
          </a:bodyPr>
          <a:lstStyle/>
          <a:p>
            <a:r>
              <a:rPr lang="pt-PT" sz="2400"/>
              <a:t>Teoremas “fundamentais” da economia do bem estar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FAD1C2EF-E57B-41FD-934A-12059128D748}" type="slidenum">
              <a:rPr lang="pt-PT"/>
              <a:pPr>
                <a:defRPr/>
              </a:pPr>
              <a:t>8</a:t>
            </a:fld>
            <a:endParaRPr lang="pt-PT"/>
          </a:p>
        </p:txBody>
      </p:sp>
      <p:sp>
        <p:nvSpPr>
          <p:cNvPr id="39938"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39941" name="TextBox 7"/>
          <p:cNvSpPr txBox="1">
            <a:spLocks noChangeArrowheads="1"/>
          </p:cNvSpPr>
          <p:nvPr/>
        </p:nvSpPr>
        <p:spPr bwMode="auto">
          <a:xfrm>
            <a:off x="214313" y="500063"/>
            <a:ext cx="8572500" cy="492125"/>
          </a:xfrm>
          <a:prstGeom prst="rect">
            <a:avLst/>
          </a:prstGeom>
          <a:noFill/>
          <a:ln w="9525">
            <a:noFill/>
            <a:miter lim="800000"/>
            <a:headEnd/>
            <a:tailEnd/>
          </a:ln>
        </p:spPr>
        <p:txBody>
          <a:bodyPr>
            <a:spAutoFit/>
          </a:bodyPr>
          <a:lstStyle/>
          <a:p>
            <a:r>
              <a:rPr lang="pt-PT" sz="2600"/>
              <a:t>Limitações dos mercados (concorrenciais)</a:t>
            </a:r>
          </a:p>
        </p:txBody>
      </p:sp>
      <p:sp>
        <p:nvSpPr>
          <p:cNvPr id="9" name="Rectangle 8"/>
          <p:cNvSpPr>
            <a:spLocks/>
          </p:cNvSpPr>
          <p:nvPr/>
        </p:nvSpPr>
        <p:spPr bwMode="auto">
          <a:xfrm>
            <a:off x="214313" y="1285875"/>
            <a:ext cx="8643937" cy="5214938"/>
          </a:xfrm>
          <a:prstGeom prst="rect">
            <a:avLst/>
          </a:prstGeom>
          <a:noFill/>
          <a:ln w="9525">
            <a:noFill/>
            <a:miter lim="800000"/>
            <a:headEnd/>
            <a:tailEnd/>
          </a:ln>
        </p:spPr>
        <p:txBody>
          <a:bodyPr/>
          <a:lstStyle/>
          <a:p>
            <a:pPr>
              <a:defRPr/>
            </a:pPr>
            <a:endParaRPr lang="pt-PT" b="0" dirty="0"/>
          </a:p>
          <a:p>
            <a:pPr marL="468000" indent="-468000">
              <a:buFont typeface="Wingdings" pitchFamily="2" charset="2"/>
              <a:buChar char="q"/>
              <a:defRPr/>
            </a:pPr>
            <a:r>
              <a:rPr lang="pt-PT" b="0" dirty="0"/>
              <a:t>Apesar de constituirem um mecanismo poderoso de afectação de recursos numa sociedade, os mercados têm </a:t>
            </a:r>
            <a:r>
              <a:rPr lang="pt-PT" b="0" u="sng" dirty="0"/>
              <a:t>duas</a:t>
            </a:r>
            <a:r>
              <a:rPr lang="pt-PT" b="0" dirty="0"/>
              <a:t> limitações importantes ao nível microeconómico</a:t>
            </a:r>
          </a:p>
          <a:p>
            <a:pPr>
              <a:spcBef>
                <a:spcPts val="1200"/>
              </a:spcBef>
              <a:defRPr/>
            </a:pPr>
            <a:r>
              <a:rPr lang="pt-PT" dirty="0"/>
              <a:t>Primeira </a:t>
            </a:r>
          </a:p>
          <a:p>
            <a:pPr lvl="2">
              <a:spcBef>
                <a:spcPts val="1200"/>
              </a:spcBef>
              <a:defRPr/>
            </a:pPr>
            <a:r>
              <a:rPr lang="pt-PT" b="0" dirty="0"/>
              <a:t>Há situações em que se verificam os chamados </a:t>
            </a:r>
            <a:r>
              <a:rPr lang="pt-PT" b="0" i="1" dirty="0"/>
              <a:t>fracassos ou falhas microeconómicas de mercado (</a:t>
            </a:r>
            <a:r>
              <a:rPr lang="pt-PT" b="0" i="1" dirty="0">
                <a:sym typeface="Wingdings" pitchFamily="2" charset="2"/>
              </a:rPr>
              <a:t> limitações na eficiência)</a:t>
            </a:r>
            <a:endParaRPr lang="pt-PT" b="0" i="1" dirty="0"/>
          </a:p>
          <a:p>
            <a:pPr>
              <a:spcBef>
                <a:spcPts val="1200"/>
              </a:spcBef>
              <a:defRPr/>
            </a:pPr>
            <a:r>
              <a:rPr lang="pt-PT" dirty="0"/>
              <a:t>Segunda</a:t>
            </a:r>
          </a:p>
          <a:p>
            <a:pPr lvl="2">
              <a:spcBef>
                <a:spcPts val="1200"/>
              </a:spcBef>
              <a:defRPr/>
            </a:pPr>
            <a:r>
              <a:rPr lang="pt-PT" b="0" dirty="0"/>
              <a:t>Os níveis de bem-estar resultantes do mercado dependem da distribuição inicial dos recursos, isto é, dos direitos de propriedade (</a:t>
            </a:r>
            <a:r>
              <a:rPr lang="pt-PT" b="0" i="1" dirty="0">
                <a:sym typeface="Wingdings" pitchFamily="2" charset="2"/>
              </a:rPr>
              <a:t> limitações na equidade)</a:t>
            </a:r>
            <a:endParaRPr lang="pt-PT" b="0" i="1" dirty="0"/>
          </a:p>
          <a:p>
            <a:pPr marL="360000" lvl="1">
              <a:spcBef>
                <a:spcPct val="20000"/>
              </a:spcBef>
              <a:defRPr/>
            </a:pPr>
            <a:r>
              <a:rPr lang="pt-PT" sz="1600" b="0" dirty="0"/>
              <a:t>.</a:t>
            </a:r>
          </a:p>
          <a:p>
            <a:pPr lvl="1">
              <a:defRPr/>
            </a:pPr>
            <a:endParaRPr lang="pt-PT" b="0" dirty="0"/>
          </a:p>
          <a:p>
            <a:pPr lvl="1">
              <a:defRPr/>
            </a:pPr>
            <a:endParaRPr lang="pt-PT" b="0" dirty="0"/>
          </a:p>
          <a:p>
            <a:pPr marL="1200150" lvl="2" indent="-285750">
              <a:lnSpc>
                <a:spcPct val="90000"/>
              </a:lnSpc>
              <a:spcBef>
                <a:spcPct val="20000"/>
              </a:spcBef>
              <a:defRPr/>
            </a:pPr>
            <a:endParaRPr lang="pt-PT" sz="1800" b="0" dirty="0">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3309091B-75E7-4ED0-9690-53180F759D08}" type="slidenum">
              <a:rPr lang="pt-PT"/>
              <a:pPr>
                <a:defRPr/>
              </a:pPr>
              <a:t>9</a:t>
            </a:fld>
            <a:endParaRPr lang="pt-PT"/>
          </a:p>
        </p:txBody>
      </p:sp>
      <p:sp>
        <p:nvSpPr>
          <p:cNvPr id="41986" name="Marcador de Posição do Rodapé 2"/>
          <p:cNvSpPr>
            <a:spLocks noGrp="1"/>
          </p:cNvSpPr>
          <p:nvPr>
            <p:ph type="ftr" sz="quarter" idx="11"/>
          </p:nvPr>
        </p:nvSpPr>
        <p:spPr bwMode="auto">
          <a:noFill/>
          <a:ln>
            <a:miter lim="800000"/>
            <a:headEnd/>
            <a:tailEnd/>
          </a:ln>
        </p:spPr>
        <p:txBody>
          <a:bodyPr/>
          <a:lstStyle/>
          <a:p>
            <a:r>
              <a:rPr lang="pt-PT" dirty="0"/>
              <a:t>PIC - 2020/2021</a:t>
            </a:r>
          </a:p>
        </p:txBody>
      </p:sp>
      <p:sp>
        <p:nvSpPr>
          <p:cNvPr id="37" name="CaixaDeTexto 36"/>
          <p:cNvSpPr txBox="1"/>
          <p:nvPr/>
        </p:nvSpPr>
        <p:spPr>
          <a:xfrm>
            <a:off x="0" y="-26988"/>
            <a:ext cx="9144000" cy="307976"/>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1988" name="Rectangle 8"/>
          <p:cNvSpPr>
            <a:spLocks/>
          </p:cNvSpPr>
          <p:nvPr/>
        </p:nvSpPr>
        <p:spPr bwMode="auto">
          <a:xfrm>
            <a:off x="214313" y="1285875"/>
            <a:ext cx="8643937" cy="5214938"/>
          </a:xfrm>
          <a:prstGeom prst="rect">
            <a:avLst/>
          </a:prstGeom>
          <a:noFill/>
          <a:ln w="9525">
            <a:noFill/>
            <a:miter lim="800000"/>
            <a:headEnd/>
            <a:tailEnd/>
          </a:ln>
        </p:spPr>
        <p:txBody>
          <a:bodyPr/>
          <a:lstStyle/>
          <a:p>
            <a:pPr marL="285750" indent="-285750">
              <a:spcBef>
                <a:spcPts val="1200"/>
              </a:spcBef>
              <a:buFont typeface="Wingdings" pitchFamily="2" charset="2"/>
              <a:buChar char="q"/>
            </a:pPr>
            <a:r>
              <a:rPr lang="pt-PT" sz="2400" dirty="0"/>
              <a:t>  Definição</a:t>
            </a:r>
            <a:endParaRPr lang="pt-PT" sz="1800" dirty="0"/>
          </a:p>
          <a:p>
            <a:pPr marL="742950" lvl="1" indent="-285750">
              <a:spcBef>
                <a:spcPts val="1200"/>
              </a:spcBef>
              <a:buFont typeface="Wingdings" pitchFamily="2" charset="2"/>
              <a:buChar char="§"/>
            </a:pPr>
            <a:r>
              <a:rPr lang="pt-PT" sz="1800" b="0" dirty="0"/>
              <a:t>Situação em que existe um bem ou serviço, que afecta o bem-estar dos indivíduos (é argumento da função utilidade) ou que afecta os custos de uma empresa (é argumento da função de produção), para o qual há pelo menos um preço ao qual certos agentes estão dispostos a vender e outros a comprar, mas onde não há mercado para esse bem.</a:t>
            </a:r>
          </a:p>
          <a:p>
            <a:pPr marL="742950" lvl="1" indent="-285750">
              <a:spcBef>
                <a:spcPts val="1200"/>
              </a:spcBef>
              <a:buFont typeface="Wingdings" pitchFamily="2" charset="2"/>
              <a:buChar char="§"/>
            </a:pPr>
            <a:endParaRPr lang="pt-PT" sz="1800" b="0" dirty="0"/>
          </a:p>
          <a:p>
            <a:pPr marL="285750" indent="-285750">
              <a:spcBef>
                <a:spcPts val="1200"/>
              </a:spcBef>
              <a:buFont typeface="Wingdings" pitchFamily="2" charset="2"/>
              <a:buChar char="q"/>
            </a:pPr>
            <a:r>
              <a:rPr lang="pt-PT" sz="2400" dirty="0"/>
              <a:t>  Significado e Consequências</a:t>
            </a:r>
          </a:p>
          <a:p>
            <a:pPr marL="742950" lvl="1" indent="-285750">
              <a:spcBef>
                <a:spcPts val="1200"/>
              </a:spcBef>
              <a:buFont typeface="Wingdings" pitchFamily="2" charset="2"/>
              <a:buChar char="§"/>
            </a:pPr>
            <a:r>
              <a:rPr lang="pt-PT" sz="1800" b="0" dirty="0"/>
              <a:t>Quando há fracassos de mercado isso significa que há ineficiências.</a:t>
            </a:r>
          </a:p>
          <a:p>
            <a:pPr marL="742950" lvl="1" indent="-285750">
              <a:spcBef>
                <a:spcPts val="1200"/>
              </a:spcBef>
              <a:buFont typeface="Wingdings" pitchFamily="2" charset="2"/>
              <a:buChar char="§"/>
            </a:pPr>
            <a:r>
              <a:rPr lang="pt-PT" sz="1800" b="0" dirty="0"/>
              <a:t>São o primeiro fundamento para a necessidade de intervenção do Estado na economia: melhorar a eficiência na afectação de recursos</a:t>
            </a:r>
          </a:p>
          <a:p>
            <a:pPr marL="742950" lvl="1" indent="-285750">
              <a:spcBef>
                <a:spcPts val="1200"/>
              </a:spcBef>
              <a:buFont typeface="Wingdings" pitchFamily="2" charset="2"/>
              <a:buChar char="§"/>
            </a:pPr>
            <a:r>
              <a:rPr lang="pt-PT" sz="1800" b="0" dirty="0"/>
              <a:t> 	</a:t>
            </a:r>
            <a:r>
              <a:rPr lang="pt-PT" sz="1800" b="0" dirty="0">
                <a:sym typeface="Wingdings" pitchFamily="2" charset="2"/>
              </a:rPr>
              <a:t> </a:t>
            </a:r>
            <a:r>
              <a:rPr lang="pt-PT" sz="1800" b="0" dirty="0"/>
              <a:t>Consensual entre os economistas</a:t>
            </a:r>
          </a:p>
        </p:txBody>
      </p:sp>
      <p:sp>
        <p:nvSpPr>
          <p:cNvPr id="7" name="CaixaDeTexto 36"/>
          <p:cNvSpPr txBox="1"/>
          <p:nvPr/>
        </p:nvSpPr>
        <p:spPr>
          <a:xfrm>
            <a:off x="0" y="0"/>
            <a:ext cx="9144000" cy="307975"/>
          </a:xfrm>
          <a:prstGeom prst="rect">
            <a:avLst/>
          </a:prstGeom>
          <a:solidFill>
            <a:schemeClr val="tx2">
              <a:lumMod val="50000"/>
            </a:schemeClr>
          </a:solidFill>
        </p:spPr>
        <p:txBody>
          <a:bodyPr>
            <a:spAutoFit/>
          </a:bodyPr>
          <a:lstStyle/>
          <a:p>
            <a:pPr>
              <a:defRPr/>
            </a:pPr>
            <a:r>
              <a:rPr lang="pt-PT" sz="1400" dirty="0">
                <a:solidFill>
                  <a:schemeClr val="bg1"/>
                </a:solidFill>
                <a:latin typeface="Calibri" pitchFamily="34" charset="0"/>
              </a:rPr>
              <a:t>A resposta às “falhas de mercado” e às “falhas do Estado” como motivações da política económica e industrial</a:t>
            </a:r>
            <a:endParaRPr lang="pt-PT" sz="1400" dirty="0">
              <a:solidFill>
                <a:schemeClr val="bg1"/>
              </a:solidFill>
              <a:latin typeface="Arial" pitchFamily="34" charset="0"/>
            </a:endParaRPr>
          </a:p>
        </p:txBody>
      </p:sp>
      <p:sp>
        <p:nvSpPr>
          <p:cNvPr id="41990" name="TextBox 7"/>
          <p:cNvSpPr txBox="1">
            <a:spLocks noChangeArrowheads="1"/>
          </p:cNvSpPr>
          <p:nvPr/>
        </p:nvSpPr>
        <p:spPr bwMode="auto">
          <a:xfrm>
            <a:off x="71406" y="500063"/>
            <a:ext cx="9001188" cy="492443"/>
          </a:xfrm>
          <a:prstGeom prst="rect">
            <a:avLst/>
          </a:prstGeom>
          <a:noFill/>
          <a:ln w="9525">
            <a:noFill/>
            <a:miter lim="800000"/>
            <a:headEnd/>
            <a:tailEnd/>
          </a:ln>
        </p:spPr>
        <p:txBody>
          <a:bodyPr wrap="square">
            <a:spAutoFit/>
          </a:bodyPr>
          <a:lstStyle/>
          <a:p>
            <a:r>
              <a:rPr lang="pt-PT" sz="2600" dirty="0"/>
              <a:t>Fracassos ou falhas de mercado (do lado da eficiência):</a:t>
            </a:r>
          </a:p>
        </p:txBody>
      </p:sp>
      <p:sp>
        <p:nvSpPr>
          <p:cNvPr id="41991" name="Rectangle 3"/>
          <p:cNvSpPr txBox="1">
            <a:spLocks/>
          </p:cNvSpPr>
          <p:nvPr/>
        </p:nvSpPr>
        <p:spPr bwMode="auto">
          <a:xfrm>
            <a:off x="428625" y="4357688"/>
            <a:ext cx="8229600" cy="1828800"/>
          </a:xfrm>
          <a:prstGeom prst="rect">
            <a:avLst/>
          </a:prstGeom>
          <a:noFill/>
          <a:ln w="9525">
            <a:noFill/>
            <a:miter lim="800000"/>
            <a:headEnd/>
            <a:tailEnd/>
          </a:ln>
        </p:spPr>
        <p:txBody>
          <a:bodyPr/>
          <a:lstStyle/>
          <a:p>
            <a:pPr marL="742950" lvl="1" indent="-285750">
              <a:spcBef>
                <a:spcPts val="1200"/>
              </a:spcBef>
              <a:buFont typeface="Wingdings" pitchFamily="2" charset="2"/>
              <a:buChar char="§"/>
            </a:pPr>
            <a:endParaRPr lang="en-US" sz="1800" b="0"/>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5747</Words>
  <Application>Microsoft Office PowerPoint</Application>
  <PresentationFormat>Apresentação no Ecrã (4:3)</PresentationFormat>
  <Paragraphs>493</Paragraphs>
  <Slides>36</Slides>
  <Notes>36</Notes>
  <HiddenSlides>0</HiddenSlides>
  <MMClips>0</MMClips>
  <ScaleCrop>false</ScaleCrop>
  <HeadingPairs>
    <vt:vector size="8" baseType="variant">
      <vt:variant>
        <vt:lpstr>Tipos de letra usados</vt:lpstr>
      </vt:variant>
      <vt:variant>
        <vt:i4>5</vt:i4>
      </vt:variant>
      <vt:variant>
        <vt:lpstr>Tema</vt:lpstr>
      </vt:variant>
      <vt:variant>
        <vt:i4>1</vt:i4>
      </vt:variant>
      <vt:variant>
        <vt:lpstr>Servidores OLE incorporados</vt:lpstr>
      </vt:variant>
      <vt:variant>
        <vt:i4>1</vt:i4>
      </vt:variant>
      <vt:variant>
        <vt:lpstr>Títulos dos diapositivos</vt:lpstr>
      </vt:variant>
      <vt:variant>
        <vt:i4>36</vt:i4>
      </vt:variant>
    </vt:vector>
  </HeadingPairs>
  <TitlesOfParts>
    <vt:vector size="43" baseType="lpstr">
      <vt:lpstr>Arial</vt:lpstr>
      <vt:lpstr>Berlin Sans FB</vt:lpstr>
      <vt:lpstr>Calibri</vt:lpstr>
      <vt:lpstr>Times New Roman MT Extra Bold</vt:lpstr>
      <vt:lpstr>Wingdings</vt:lpstr>
      <vt:lpstr>Tema do Office</vt:lpstr>
      <vt:lpstr>Slide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Tipologia de Intervenções (alguns exemplos)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DPP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natalino</dc:creator>
  <cp:lastModifiedBy>Gonçalo Caetano</cp:lastModifiedBy>
  <cp:revision>432</cp:revision>
  <dcterms:created xsi:type="dcterms:W3CDTF">2008-02-15T10:27:35Z</dcterms:created>
  <dcterms:modified xsi:type="dcterms:W3CDTF">2021-02-23T11:07:26Z</dcterms:modified>
</cp:coreProperties>
</file>